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72" r:id="rId2"/>
    <p:sldId id="273" r:id="rId3"/>
    <p:sldId id="274"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6" r:id="rId20"/>
    <p:sldId id="275"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66"/>
    <p:restoredTop sz="87877"/>
  </p:normalViewPr>
  <p:slideViewPr>
    <p:cSldViewPr snapToGrid="0">
      <p:cViewPr varScale="1">
        <p:scale>
          <a:sx n="98" d="100"/>
          <a:sy n="98" d="100"/>
        </p:scale>
        <p:origin x="224" y="4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097BCF-9E97-644D-BDF2-7877F64090CE}" type="datetimeFigureOut">
              <a:rPr lang="en-US" smtClean="0"/>
              <a:t>9/19/24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E7CED8-B73C-AB4A-B1F0-D66F50C3EE18}" type="slidenum">
              <a:rPr lang="en-US" smtClean="0"/>
              <a:t>‹#›</a:t>
            </a:fld>
            <a:endParaRPr lang="en-US"/>
          </a:p>
        </p:txBody>
      </p:sp>
    </p:spTree>
    <p:extLst>
      <p:ext uri="{BB962C8B-B14F-4D97-AF65-F5344CB8AC3E}">
        <p14:creationId xmlns:p14="http://schemas.microsoft.com/office/powerpoint/2010/main" val="4280425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moving on to query let me tell that…..In this </a:t>
            </a:r>
            <a:r>
              <a:rPr lang="en-US" dirty="0" err="1"/>
              <a:t>proj</a:t>
            </a:r>
            <a:r>
              <a:rPr lang="en-US" dirty="0"/>
              <a:t> All the query are taken based on </a:t>
            </a:r>
            <a:r>
              <a:rPr lang="en-US" dirty="0" err="1"/>
              <a:t>hr</a:t>
            </a:r>
            <a:r>
              <a:rPr lang="en-US" dirty="0"/>
              <a:t> perspective!!!!……In an org the raw data will mostly will be mixed and un uniformed. In order to arrange this can be used </a:t>
            </a:r>
            <a:r>
              <a:rPr lang="en-IN" dirty="0"/>
              <a:t>ORDER BY clause is used to sort the results.</a:t>
            </a:r>
            <a:endParaRPr lang="en-US" dirty="0"/>
          </a:p>
        </p:txBody>
      </p:sp>
      <p:sp>
        <p:nvSpPr>
          <p:cNvPr id="4" name="Slide Number Placeholder 3"/>
          <p:cNvSpPr>
            <a:spLocks noGrp="1"/>
          </p:cNvSpPr>
          <p:nvPr>
            <p:ph type="sldNum" sz="quarter" idx="5"/>
          </p:nvPr>
        </p:nvSpPr>
        <p:spPr/>
        <p:txBody>
          <a:bodyPr/>
          <a:lstStyle/>
          <a:p>
            <a:fld id="{53E7CED8-B73C-AB4A-B1F0-D66F50C3EE18}" type="slidenum">
              <a:rPr lang="en-US" smtClean="0"/>
              <a:t>4</a:t>
            </a:fld>
            <a:endParaRPr lang="en-US"/>
          </a:p>
        </p:txBody>
      </p:sp>
    </p:spTree>
    <p:extLst>
      <p:ext uri="{BB962C8B-B14F-4D97-AF65-F5344CB8AC3E}">
        <p14:creationId xmlns:p14="http://schemas.microsoft.com/office/powerpoint/2010/main" val="823917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WHERE clause is used to filter the results.</a:t>
            </a:r>
            <a:endParaRPr lang="en-US" dirty="0"/>
          </a:p>
        </p:txBody>
      </p:sp>
      <p:sp>
        <p:nvSpPr>
          <p:cNvPr id="4" name="Slide Number Placeholder 3"/>
          <p:cNvSpPr>
            <a:spLocks noGrp="1"/>
          </p:cNvSpPr>
          <p:nvPr>
            <p:ph type="sldNum" sz="quarter" idx="5"/>
          </p:nvPr>
        </p:nvSpPr>
        <p:spPr/>
        <p:txBody>
          <a:bodyPr/>
          <a:lstStyle/>
          <a:p>
            <a:fld id="{53E7CED8-B73C-AB4A-B1F0-D66F50C3EE18}" type="slidenum">
              <a:rPr lang="en-US" smtClean="0"/>
              <a:t>5</a:t>
            </a:fld>
            <a:endParaRPr lang="en-US"/>
          </a:p>
        </p:txBody>
      </p:sp>
    </p:spTree>
    <p:extLst>
      <p:ext uri="{BB962C8B-B14F-4D97-AF65-F5344CB8AC3E}">
        <p14:creationId xmlns:p14="http://schemas.microsoft.com/office/powerpoint/2010/main" val="2449675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org every year the </a:t>
            </a:r>
            <a:r>
              <a:rPr lang="en-US" dirty="0" err="1"/>
              <a:t>hr</a:t>
            </a:r>
            <a:r>
              <a:rPr lang="en-US" dirty="0"/>
              <a:t> dept will arrange training program in order to leverage the growth of technology to the employee…. In order to find </a:t>
            </a:r>
            <a:r>
              <a:rPr lang="en-US" dirty="0" err="1"/>
              <a:t>wether</a:t>
            </a:r>
            <a:r>
              <a:rPr lang="en-US" dirty="0"/>
              <a:t> training opportunities is </a:t>
            </a:r>
            <a:r>
              <a:rPr lang="en-US" dirty="0" err="1"/>
              <a:t>benefitial</a:t>
            </a:r>
            <a:r>
              <a:rPr lang="en-US" dirty="0"/>
              <a:t> for employees</a:t>
            </a:r>
          </a:p>
        </p:txBody>
      </p:sp>
      <p:sp>
        <p:nvSpPr>
          <p:cNvPr id="4" name="Slide Number Placeholder 3"/>
          <p:cNvSpPr>
            <a:spLocks noGrp="1"/>
          </p:cNvSpPr>
          <p:nvPr>
            <p:ph type="sldNum" sz="quarter" idx="5"/>
          </p:nvPr>
        </p:nvSpPr>
        <p:spPr/>
        <p:txBody>
          <a:bodyPr/>
          <a:lstStyle/>
          <a:p>
            <a:fld id="{53E7CED8-B73C-AB4A-B1F0-D66F50C3EE18}" type="slidenum">
              <a:rPr lang="en-US" smtClean="0"/>
              <a:t>6</a:t>
            </a:fld>
            <a:endParaRPr lang="en-US"/>
          </a:p>
        </p:txBody>
      </p:sp>
    </p:spTree>
    <p:extLst>
      <p:ext uri="{BB962C8B-B14F-4D97-AF65-F5344CB8AC3E}">
        <p14:creationId xmlns:p14="http://schemas.microsoft.com/office/powerpoint/2010/main" val="1316176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to find the total salary required for each dept …. </a:t>
            </a:r>
            <a:r>
              <a:rPr lang="en-IN" dirty="0"/>
              <a:t>This is useful for generating a running total of salaries within each department, and also helps in managing funding</a:t>
            </a:r>
            <a:endParaRPr lang="en-US" dirty="0"/>
          </a:p>
        </p:txBody>
      </p:sp>
      <p:sp>
        <p:nvSpPr>
          <p:cNvPr id="4" name="Slide Number Placeholder 3"/>
          <p:cNvSpPr>
            <a:spLocks noGrp="1"/>
          </p:cNvSpPr>
          <p:nvPr>
            <p:ph type="sldNum" sz="quarter" idx="5"/>
          </p:nvPr>
        </p:nvSpPr>
        <p:spPr/>
        <p:txBody>
          <a:bodyPr/>
          <a:lstStyle/>
          <a:p>
            <a:fld id="{53E7CED8-B73C-AB4A-B1F0-D66F50C3EE18}" type="slidenum">
              <a:rPr lang="en-US" smtClean="0"/>
              <a:t>7</a:t>
            </a:fld>
            <a:endParaRPr lang="en-US"/>
          </a:p>
        </p:txBody>
      </p:sp>
    </p:spTree>
    <p:extLst>
      <p:ext uri="{BB962C8B-B14F-4D97-AF65-F5344CB8AC3E}">
        <p14:creationId xmlns:p14="http://schemas.microsoft.com/office/powerpoint/2010/main" val="1600446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FFFFFF"/>
                </a:solidFill>
                <a:effectLst/>
                <a:latin typeface="Helvetica Neue Light" panose="02000403000000020004" pitchFamily="2" charset="0"/>
              </a:rPr>
              <a:t>hr wants to know the average age of an employee in each department…. If sales has more ager person, he cannot work in field..  then the org should consider new vacancy to hire a lower age employee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solidFill>
                <a:srgbClr val="FFFFFF"/>
              </a:solidFill>
              <a:effectLst/>
              <a:latin typeface="Helvetica Neue Light" panose="02000403000000020004" pitchFamily="2" charset="0"/>
            </a:endParaRPr>
          </a:p>
          <a:p>
            <a:endParaRPr lang="en-US" dirty="0"/>
          </a:p>
        </p:txBody>
      </p:sp>
      <p:sp>
        <p:nvSpPr>
          <p:cNvPr id="4" name="Slide Number Placeholder 3"/>
          <p:cNvSpPr>
            <a:spLocks noGrp="1"/>
          </p:cNvSpPr>
          <p:nvPr>
            <p:ph type="sldNum" sz="quarter" idx="5"/>
          </p:nvPr>
        </p:nvSpPr>
        <p:spPr/>
        <p:txBody>
          <a:bodyPr/>
          <a:lstStyle/>
          <a:p>
            <a:fld id="{53E7CED8-B73C-AB4A-B1F0-D66F50C3EE18}" type="slidenum">
              <a:rPr lang="en-US" smtClean="0"/>
              <a:t>8</a:t>
            </a:fld>
            <a:endParaRPr lang="en-US"/>
          </a:p>
        </p:txBody>
      </p:sp>
    </p:spTree>
    <p:extLst>
      <p:ext uri="{BB962C8B-B14F-4D97-AF65-F5344CB8AC3E}">
        <p14:creationId xmlns:p14="http://schemas.microsoft.com/office/powerpoint/2010/main" val="388737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Is used to calculate the </a:t>
            </a:r>
            <a:r>
              <a:rPr lang="en-IN" b="1" dirty="0"/>
              <a:t>average job satisfaction</a:t>
            </a:r>
            <a:r>
              <a:rPr lang="en-IN" dirty="0"/>
              <a:t> for long-tenured employees in each department.</a:t>
            </a:r>
            <a:endParaRPr lang="en-US" dirty="0"/>
          </a:p>
        </p:txBody>
      </p:sp>
      <p:sp>
        <p:nvSpPr>
          <p:cNvPr id="4" name="Slide Number Placeholder 3"/>
          <p:cNvSpPr>
            <a:spLocks noGrp="1"/>
          </p:cNvSpPr>
          <p:nvPr>
            <p:ph type="sldNum" sz="quarter" idx="5"/>
          </p:nvPr>
        </p:nvSpPr>
        <p:spPr/>
        <p:txBody>
          <a:bodyPr/>
          <a:lstStyle/>
          <a:p>
            <a:fld id="{53E7CED8-B73C-AB4A-B1F0-D66F50C3EE18}" type="slidenum">
              <a:rPr lang="en-US" smtClean="0"/>
              <a:t>10</a:t>
            </a:fld>
            <a:endParaRPr lang="en-US"/>
          </a:p>
        </p:txBody>
      </p:sp>
    </p:spTree>
    <p:extLst>
      <p:ext uri="{BB962C8B-B14F-4D97-AF65-F5344CB8AC3E}">
        <p14:creationId xmlns:p14="http://schemas.microsoft.com/office/powerpoint/2010/main" val="632241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a:t>
            </a:r>
            <a:r>
              <a:rPr lang="en-IN" dirty="0"/>
              <a:t>This can be useful for generating a report on salary distribution among top employees in different departments</a:t>
            </a:r>
            <a:endParaRPr lang="en-US" dirty="0"/>
          </a:p>
        </p:txBody>
      </p:sp>
      <p:sp>
        <p:nvSpPr>
          <p:cNvPr id="4" name="Slide Number Placeholder 3"/>
          <p:cNvSpPr>
            <a:spLocks noGrp="1"/>
          </p:cNvSpPr>
          <p:nvPr>
            <p:ph type="sldNum" sz="quarter" idx="5"/>
          </p:nvPr>
        </p:nvSpPr>
        <p:spPr/>
        <p:txBody>
          <a:bodyPr/>
          <a:lstStyle/>
          <a:p>
            <a:fld id="{53E7CED8-B73C-AB4A-B1F0-D66F50C3EE18}" type="slidenum">
              <a:rPr lang="en-US" smtClean="0"/>
              <a:t>11</a:t>
            </a:fld>
            <a:endParaRPr lang="en-US"/>
          </a:p>
        </p:txBody>
      </p:sp>
    </p:spTree>
    <p:extLst>
      <p:ext uri="{BB962C8B-B14F-4D97-AF65-F5344CB8AC3E}">
        <p14:creationId xmlns:p14="http://schemas.microsoft.com/office/powerpoint/2010/main" val="1857636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7226B-6AA5-7245-49FD-C36A0D4F358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91B5D26F-A6EA-633F-38DE-A3705FA865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8B0204D9-755D-561D-D606-0189B62DAAC7}"/>
              </a:ext>
            </a:extLst>
          </p:cNvPr>
          <p:cNvSpPr>
            <a:spLocks noGrp="1"/>
          </p:cNvSpPr>
          <p:nvPr>
            <p:ph type="dt" sz="half" idx="10"/>
          </p:nvPr>
        </p:nvSpPr>
        <p:spPr/>
        <p:txBody>
          <a:bodyPr/>
          <a:lstStyle/>
          <a:p>
            <a:fld id="{818C15BD-9CE0-344D-8E46-5108EF0240DB}" type="datetimeFigureOut">
              <a:rPr lang="en-US" smtClean="0"/>
              <a:t>9/19/24</a:t>
            </a:fld>
            <a:endParaRPr lang="en-US"/>
          </a:p>
        </p:txBody>
      </p:sp>
      <p:sp>
        <p:nvSpPr>
          <p:cNvPr id="5" name="Footer Placeholder 4">
            <a:extLst>
              <a:ext uri="{FF2B5EF4-FFF2-40B4-BE49-F238E27FC236}">
                <a16:creationId xmlns:a16="http://schemas.microsoft.com/office/drawing/2014/main" id="{725530FE-8888-3F14-F9F8-59EE63F515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44C60D-A3E2-77A3-C278-6B1C6B40A16E}"/>
              </a:ext>
            </a:extLst>
          </p:cNvPr>
          <p:cNvSpPr>
            <a:spLocks noGrp="1"/>
          </p:cNvSpPr>
          <p:nvPr>
            <p:ph type="sldNum" sz="quarter" idx="12"/>
          </p:nvPr>
        </p:nvSpPr>
        <p:spPr/>
        <p:txBody>
          <a:bodyPr/>
          <a:lstStyle/>
          <a:p>
            <a:fld id="{2BC78BD0-B6BB-2848-816E-275E421A69E2}" type="slidenum">
              <a:rPr lang="en-US" smtClean="0"/>
              <a:t>‹#›</a:t>
            </a:fld>
            <a:endParaRPr lang="en-US"/>
          </a:p>
        </p:txBody>
      </p:sp>
    </p:spTree>
    <p:extLst>
      <p:ext uri="{BB962C8B-B14F-4D97-AF65-F5344CB8AC3E}">
        <p14:creationId xmlns:p14="http://schemas.microsoft.com/office/powerpoint/2010/main" val="2512807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E356E-84D7-7613-C825-5B22A0B06858}"/>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2C0D16C-E027-F355-5AC6-553722C0424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6C90636-A43C-4F19-CF72-65CCE6860783}"/>
              </a:ext>
            </a:extLst>
          </p:cNvPr>
          <p:cNvSpPr>
            <a:spLocks noGrp="1"/>
          </p:cNvSpPr>
          <p:nvPr>
            <p:ph type="dt" sz="half" idx="10"/>
          </p:nvPr>
        </p:nvSpPr>
        <p:spPr/>
        <p:txBody>
          <a:bodyPr/>
          <a:lstStyle/>
          <a:p>
            <a:fld id="{818C15BD-9CE0-344D-8E46-5108EF0240DB}" type="datetimeFigureOut">
              <a:rPr lang="en-US" smtClean="0"/>
              <a:t>9/19/24</a:t>
            </a:fld>
            <a:endParaRPr lang="en-US"/>
          </a:p>
        </p:txBody>
      </p:sp>
      <p:sp>
        <p:nvSpPr>
          <p:cNvPr id="5" name="Footer Placeholder 4">
            <a:extLst>
              <a:ext uri="{FF2B5EF4-FFF2-40B4-BE49-F238E27FC236}">
                <a16:creationId xmlns:a16="http://schemas.microsoft.com/office/drawing/2014/main" id="{1E4AE455-D59D-7F92-AAFE-78B1D56FE9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D58BF1-A8CD-ABAF-0E1D-AA6D29E8B002}"/>
              </a:ext>
            </a:extLst>
          </p:cNvPr>
          <p:cNvSpPr>
            <a:spLocks noGrp="1"/>
          </p:cNvSpPr>
          <p:nvPr>
            <p:ph type="sldNum" sz="quarter" idx="12"/>
          </p:nvPr>
        </p:nvSpPr>
        <p:spPr/>
        <p:txBody>
          <a:bodyPr/>
          <a:lstStyle/>
          <a:p>
            <a:fld id="{2BC78BD0-B6BB-2848-816E-275E421A69E2}" type="slidenum">
              <a:rPr lang="en-US" smtClean="0"/>
              <a:t>‹#›</a:t>
            </a:fld>
            <a:endParaRPr lang="en-US"/>
          </a:p>
        </p:txBody>
      </p:sp>
    </p:spTree>
    <p:extLst>
      <p:ext uri="{BB962C8B-B14F-4D97-AF65-F5344CB8AC3E}">
        <p14:creationId xmlns:p14="http://schemas.microsoft.com/office/powerpoint/2010/main" val="2134538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1ADC66-7F26-03D8-EDF9-016BF0BFC6F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48314DC-EDA3-93D1-D376-874088092C7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01476B4-38A1-270E-DF90-514D52A5CDA9}"/>
              </a:ext>
            </a:extLst>
          </p:cNvPr>
          <p:cNvSpPr>
            <a:spLocks noGrp="1"/>
          </p:cNvSpPr>
          <p:nvPr>
            <p:ph type="dt" sz="half" idx="10"/>
          </p:nvPr>
        </p:nvSpPr>
        <p:spPr/>
        <p:txBody>
          <a:bodyPr/>
          <a:lstStyle/>
          <a:p>
            <a:fld id="{818C15BD-9CE0-344D-8E46-5108EF0240DB}" type="datetimeFigureOut">
              <a:rPr lang="en-US" smtClean="0"/>
              <a:t>9/19/24</a:t>
            </a:fld>
            <a:endParaRPr lang="en-US"/>
          </a:p>
        </p:txBody>
      </p:sp>
      <p:sp>
        <p:nvSpPr>
          <p:cNvPr id="5" name="Footer Placeholder 4">
            <a:extLst>
              <a:ext uri="{FF2B5EF4-FFF2-40B4-BE49-F238E27FC236}">
                <a16:creationId xmlns:a16="http://schemas.microsoft.com/office/drawing/2014/main" id="{EFC7AC0B-8B3D-A918-D579-E2E83B8525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5D12A2-E4E7-7E2F-3A50-6383E9775AB0}"/>
              </a:ext>
            </a:extLst>
          </p:cNvPr>
          <p:cNvSpPr>
            <a:spLocks noGrp="1"/>
          </p:cNvSpPr>
          <p:nvPr>
            <p:ph type="sldNum" sz="quarter" idx="12"/>
          </p:nvPr>
        </p:nvSpPr>
        <p:spPr/>
        <p:txBody>
          <a:bodyPr/>
          <a:lstStyle/>
          <a:p>
            <a:fld id="{2BC78BD0-B6BB-2848-816E-275E421A69E2}" type="slidenum">
              <a:rPr lang="en-US" smtClean="0"/>
              <a:t>‹#›</a:t>
            </a:fld>
            <a:endParaRPr lang="en-US"/>
          </a:p>
        </p:txBody>
      </p:sp>
    </p:spTree>
    <p:extLst>
      <p:ext uri="{BB962C8B-B14F-4D97-AF65-F5344CB8AC3E}">
        <p14:creationId xmlns:p14="http://schemas.microsoft.com/office/powerpoint/2010/main" val="832786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20E67-D00B-21B4-A782-3B4ACE0A3CA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29E9189-C523-B00F-F858-28D52E97041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6923864-304A-B53A-57F3-18212D5D10AF}"/>
              </a:ext>
            </a:extLst>
          </p:cNvPr>
          <p:cNvSpPr>
            <a:spLocks noGrp="1"/>
          </p:cNvSpPr>
          <p:nvPr>
            <p:ph type="dt" sz="half" idx="10"/>
          </p:nvPr>
        </p:nvSpPr>
        <p:spPr/>
        <p:txBody>
          <a:bodyPr/>
          <a:lstStyle/>
          <a:p>
            <a:fld id="{818C15BD-9CE0-344D-8E46-5108EF0240DB}" type="datetimeFigureOut">
              <a:rPr lang="en-US" smtClean="0"/>
              <a:t>9/19/24</a:t>
            </a:fld>
            <a:endParaRPr lang="en-US"/>
          </a:p>
        </p:txBody>
      </p:sp>
      <p:sp>
        <p:nvSpPr>
          <p:cNvPr id="5" name="Footer Placeholder 4">
            <a:extLst>
              <a:ext uri="{FF2B5EF4-FFF2-40B4-BE49-F238E27FC236}">
                <a16:creationId xmlns:a16="http://schemas.microsoft.com/office/drawing/2014/main" id="{DE8291B5-CEAC-3851-1127-AFB3EE39EE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CA48E5-4A12-DC63-C7A0-56BBD4632A28}"/>
              </a:ext>
            </a:extLst>
          </p:cNvPr>
          <p:cNvSpPr>
            <a:spLocks noGrp="1"/>
          </p:cNvSpPr>
          <p:nvPr>
            <p:ph type="sldNum" sz="quarter" idx="12"/>
          </p:nvPr>
        </p:nvSpPr>
        <p:spPr/>
        <p:txBody>
          <a:bodyPr/>
          <a:lstStyle/>
          <a:p>
            <a:fld id="{2BC78BD0-B6BB-2848-816E-275E421A69E2}" type="slidenum">
              <a:rPr lang="en-US" smtClean="0"/>
              <a:t>‹#›</a:t>
            </a:fld>
            <a:endParaRPr lang="en-US"/>
          </a:p>
        </p:txBody>
      </p:sp>
    </p:spTree>
    <p:extLst>
      <p:ext uri="{BB962C8B-B14F-4D97-AF65-F5344CB8AC3E}">
        <p14:creationId xmlns:p14="http://schemas.microsoft.com/office/powerpoint/2010/main" val="1631486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99D26-0DC7-70EB-8858-AFB77D6FAE2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A0B0E33-C64D-5522-7B86-30A65CDFE35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E09F480-4D2C-5018-DBF3-10673BC33903}"/>
              </a:ext>
            </a:extLst>
          </p:cNvPr>
          <p:cNvSpPr>
            <a:spLocks noGrp="1"/>
          </p:cNvSpPr>
          <p:nvPr>
            <p:ph type="dt" sz="half" idx="10"/>
          </p:nvPr>
        </p:nvSpPr>
        <p:spPr/>
        <p:txBody>
          <a:bodyPr/>
          <a:lstStyle/>
          <a:p>
            <a:fld id="{818C15BD-9CE0-344D-8E46-5108EF0240DB}" type="datetimeFigureOut">
              <a:rPr lang="en-US" smtClean="0"/>
              <a:t>9/19/24</a:t>
            </a:fld>
            <a:endParaRPr lang="en-US"/>
          </a:p>
        </p:txBody>
      </p:sp>
      <p:sp>
        <p:nvSpPr>
          <p:cNvPr id="5" name="Footer Placeholder 4">
            <a:extLst>
              <a:ext uri="{FF2B5EF4-FFF2-40B4-BE49-F238E27FC236}">
                <a16:creationId xmlns:a16="http://schemas.microsoft.com/office/drawing/2014/main" id="{CEDBD769-C2A7-4488-00AA-B2A97E19F8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C2C74F-55ED-2886-48E9-4747775E5ACA}"/>
              </a:ext>
            </a:extLst>
          </p:cNvPr>
          <p:cNvSpPr>
            <a:spLocks noGrp="1"/>
          </p:cNvSpPr>
          <p:nvPr>
            <p:ph type="sldNum" sz="quarter" idx="12"/>
          </p:nvPr>
        </p:nvSpPr>
        <p:spPr/>
        <p:txBody>
          <a:bodyPr/>
          <a:lstStyle/>
          <a:p>
            <a:fld id="{2BC78BD0-B6BB-2848-816E-275E421A69E2}" type="slidenum">
              <a:rPr lang="en-US" smtClean="0"/>
              <a:t>‹#›</a:t>
            </a:fld>
            <a:endParaRPr lang="en-US"/>
          </a:p>
        </p:txBody>
      </p:sp>
    </p:spTree>
    <p:extLst>
      <p:ext uri="{BB962C8B-B14F-4D97-AF65-F5344CB8AC3E}">
        <p14:creationId xmlns:p14="http://schemas.microsoft.com/office/powerpoint/2010/main" val="4103718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ACCDD-E286-F732-F211-0CB698A69CA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C6C1B59-F035-3833-7422-5B7FCC234A0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6B795AC3-1805-11F1-6DE4-4B3FE403DB0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DF6AD6D-0502-6404-D3CC-0CF1BE040340}"/>
              </a:ext>
            </a:extLst>
          </p:cNvPr>
          <p:cNvSpPr>
            <a:spLocks noGrp="1"/>
          </p:cNvSpPr>
          <p:nvPr>
            <p:ph type="dt" sz="half" idx="10"/>
          </p:nvPr>
        </p:nvSpPr>
        <p:spPr/>
        <p:txBody>
          <a:bodyPr/>
          <a:lstStyle/>
          <a:p>
            <a:fld id="{818C15BD-9CE0-344D-8E46-5108EF0240DB}" type="datetimeFigureOut">
              <a:rPr lang="en-US" smtClean="0"/>
              <a:t>9/19/24</a:t>
            </a:fld>
            <a:endParaRPr lang="en-US"/>
          </a:p>
        </p:txBody>
      </p:sp>
      <p:sp>
        <p:nvSpPr>
          <p:cNvPr id="6" name="Footer Placeholder 5">
            <a:extLst>
              <a:ext uri="{FF2B5EF4-FFF2-40B4-BE49-F238E27FC236}">
                <a16:creationId xmlns:a16="http://schemas.microsoft.com/office/drawing/2014/main" id="{4BF1F3AB-42CE-8AB3-D9ED-85C0BB2363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3C0B4A-120A-7043-AD19-E491C30F47FD}"/>
              </a:ext>
            </a:extLst>
          </p:cNvPr>
          <p:cNvSpPr>
            <a:spLocks noGrp="1"/>
          </p:cNvSpPr>
          <p:nvPr>
            <p:ph type="sldNum" sz="quarter" idx="12"/>
          </p:nvPr>
        </p:nvSpPr>
        <p:spPr/>
        <p:txBody>
          <a:bodyPr/>
          <a:lstStyle/>
          <a:p>
            <a:fld id="{2BC78BD0-B6BB-2848-816E-275E421A69E2}" type="slidenum">
              <a:rPr lang="en-US" smtClean="0"/>
              <a:t>‹#›</a:t>
            </a:fld>
            <a:endParaRPr lang="en-US"/>
          </a:p>
        </p:txBody>
      </p:sp>
    </p:spTree>
    <p:extLst>
      <p:ext uri="{BB962C8B-B14F-4D97-AF65-F5344CB8AC3E}">
        <p14:creationId xmlns:p14="http://schemas.microsoft.com/office/powerpoint/2010/main" val="412376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97564-5367-DC26-C39D-FA7ABEDD170F}"/>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CBBE7DD-AA40-9636-0986-67FF481787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BCD06E3-2FE5-15AE-A9D7-7524A9C25EF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50542983-DC71-6BA4-32EE-FD9821861D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1B7BCD1-D961-6559-0E3B-3CF656A976D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C041530-A1CA-504E-F52F-49264CC36B01}"/>
              </a:ext>
            </a:extLst>
          </p:cNvPr>
          <p:cNvSpPr>
            <a:spLocks noGrp="1"/>
          </p:cNvSpPr>
          <p:nvPr>
            <p:ph type="dt" sz="half" idx="10"/>
          </p:nvPr>
        </p:nvSpPr>
        <p:spPr/>
        <p:txBody>
          <a:bodyPr/>
          <a:lstStyle/>
          <a:p>
            <a:fld id="{818C15BD-9CE0-344D-8E46-5108EF0240DB}" type="datetimeFigureOut">
              <a:rPr lang="en-US" smtClean="0"/>
              <a:t>9/19/24</a:t>
            </a:fld>
            <a:endParaRPr lang="en-US"/>
          </a:p>
        </p:txBody>
      </p:sp>
      <p:sp>
        <p:nvSpPr>
          <p:cNvPr id="8" name="Footer Placeholder 7">
            <a:extLst>
              <a:ext uri="{FF2B5EF4-FFF2-40B4-BE49-F238E27FC236}">
                <a16:creationId xmlns:a16="http://schemas.microsoft.com/office/drawing/2014/main" id="{43F3FDC8-630F-28A3-1C79-6439BA7B150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0F893E-1EFB-7683-9B15-9E74DE217A27}"/>
              </a:ext>
            </a:extLst>
          </p:cNvPr>
          <p:cNvSpPr>
            <a:spLocks noGrp="1"/>
          </p:cNvSpPr>
          <p:nvPr>
            <p:ph type="sldNum" sz="quarter" idx="12"/>
          </p:nvPr>
        </p:nvSpPr>
        <p:spPr/>
        <p:txBody>
          <a:bodyPr/>
          <a:lstStyle/>
          <a:p>
            <a:fld id="{2BC78BD0-B6BB-2848-816E-275E421A69E2}" type="slidenum">
              <a:rPr lang="en-US" smtClean="0"/>
              <a:t>‹#›</a:t>
            </a:fld>
            <a:endParaRPr lang="en-US"/>
          </a:p>
        </p:txBody>
      </p:sp>
    </p:spTree>
    <p:extLst>
      <p:ext uri="{BB962C8B-B14F-4D97-AF65-F5344CB8AC3E}">
        <p14:creationId xmlns:p14="http://schemas.microsoft.com/office/powerpoint/2010/main" val="1118462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6037-0564-4CFC-C450-C6584E86EB6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DA25D625-A7FF-ADBD-AC87-F32A43D43440}"/>
              </a:ext>
            </a:extLst>
          </p:cNvPr>
          <p:cNvSpPr>
            <a:spLocks noGrp="1"/>
          </p:cNvSpPr>
          <p:nvPr>
            <p:ph type="dt" sz="half" idx="10"/>
          </p:nvPr>
        </p:nvSpPr>
        <p:spPr/>
        <p:txBody>
          <a:bodyPr/>
          <a:lstStyle/>
          <a:p>
            <a:fld id="{818C15BD-9CE0-344D-8E46-5108EF0240DB}" type="datetimeFigureOut">
              <a:rPr lang="en-US" smtClean="0"/>
              <a:t>9/19/24</a:t>
            </a:fld>
            <a:endParaRPr lang="en-US"/>
          </a:p>
        </p:txBody>
      </p:sp>
      <p:sp>
        <p:nvSpPr>
          <p:cNvPr id="4" name="Footer Placeholder 3">
            <a:extLst>
              <a:ext uri="{FF2B5EF4-FFF2-40B4-BE49-F238E27FC236}">
                <a16:creationId xmlns:a16="http://schemas.microsoft.com/office/drawing/2014/main" id="{C31E27A8-38BC-36A5-AD71-E1DDF031ED2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4C942BB-0E45-2181-2920-593E8C5F37E1}"/>
              </a:ext>
            </a:extLst>
          </p:cNvPr>
          <p:cNvSpPr>
            <a:spLocks noGrp="1"/>
          </p:cNvSpPr>
          <p:nvPr>
            <p:ph type="sldNum" sz="quarter" idx="12"/>
          </p:nvPr>
        </p:nvSpPr>
        <p:spPr/>
        <p:txBody>
          <a:bodyPr/>
          <a:lstStyle/>
          <a:p>
            <a:fld id="{2BC78BD0-B6BB-2848-816E-275E421A69E2}" type="slidenum">
              <a:rPr lang="en-US" smtClean="0"/>
              <a:t>‹#›</a:t>
            </a:fld>
            <a:endParaRPr lang="en-US"/>
          </a:p>
        </p:txBody>
      </p:sp>
    </p:spTree>
    <p:extLst>
      <p:ext uri="{BB962C8B-B14F-4D97-AF65-F5344CB8AC3E}">
        <p14:creationId xmlns:p14="http://schemas.microsoft.com/office/powerpoint/2010/main" val="2498843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AE9602-A3CC-767A-F7D3-7790B3403060}"/>
              </a:ext>
            </a:extLst>
          </p:cNvPr>
          <p:cNvSpPr>
            <a:spLocks noGrp="1"/>
          </p:cNvSpPr>
          <p:nvPr>
            <p:ph type="dt" sz="half" idx="10"/>
          </p:nvPr>
        </p:nvSpPr>
        <p:spPr/>
        <p:txBody>
          <a:bodyPr/>
          <a:lstStyle/>
          <a:p>
            <a:fld id="{818C15BD-9CE0-344D-8E46-5108EF0240DB}" type="datetimeFigureOut">
              <a:rPr lang="en-US" smtClean="0"/>
              <a:t>9/19/24</a:t>
            </a:fld>
            <a:endParaRPr lang="en-US"/>
          </a:p>
        </p:txBody>
      </p:sp>
      <p:sp>
        <p:nvSpPr>
          <p:cNvPr id="3" name="Footer Placeholder 2">
            <a:extLst>
              <a:ext uri="{FF2B5EF4-FFF2-40B4-BE49-F238E27FC236}">
                <a16:creationId xmlns:a16="http://schemas.microsoft.com/office/drawing/2014/main" id="{0861E32B-DFCC-0C51-C429-FB043C07C3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379C961-115F-A30A-5C94-585E6CA5FB1A}"/>
              </a:ext>
            </a:extLst>
          </p:cNvPr>
          <p:cNvSpPr>
            <a:spLocks noGrp="1"/>
          </p:cNvSpPr>
          <p:nvPr>
            <p:ph type="sldNum" sz="quarter" idx="12"/>
          </p:nvPr>
        </p:nvSpPr>
        <p:spPr/>
        <p:txBody>
          <a:bodyPr/>
          <a:lstStyle/>
          <a:p>
            <a:fld id="{2BC78BD0-B6BB-2848-816E-275E421A69E2}" type="slidenum">
              <a:rPr lang="en-US" smtClean="0"/>
              <a:t>‹#›</a:t>
            </a:fld>
            <a:endParaRPr lang="en-US"/>
          </a:p>
        </p:txBody>
      </p:sp>
    </p:spTree>
    <p:extLst>
      <p:ext uri="{BB962C8B-B14F-4D97-AF65-F5344CB8AC3E}">
        <p14:creationId xmlns:p14="http://schemas.microsoft.com/office/powerpoint/2010/main" val="3370979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54E6C-7D09-F043-4CBD-8FF86B6B5C4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2B6F417-92AD-638D-C709-845A73A686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CED07269-7C5B-4DAC-4DEF-B1472F2F6F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EA8080B-08A1-402F-DA50-A9DD28E8AB5E}"/>
              </a:ext>
            </a:extLst>
          </p:cNvPr>
          <p:cNvSpPr>
            <a:spLocks noGrp="1"/>
          </p:cNvSpPr>
          <p:nvPr>
            <p:ph type="dt" sz="half" idx="10"/>
          </p:nvPr>
        </p:nvSpPr>
        <p:spPr/>
        <p:txBody>
          <a:bodyPr/>
          <a:lstStyle/>
          <a:p>
            <a:fld id="{818C15BD-9CE0-344D-8E46-5108EF0240DB}" type="datetimeFigureOut">
              <a:rPr lang="en-US" smtClean="0"/>
              <a:t>9/19/24</a:t>
            </a:fld>
            <a:endParaRPr lang="en-US"/>
          </a:p>
        </p:txBody>
      </p:sp>
      <p:sp>
        <p:nvSpPr>
          <p:cNvPr id="6" name="Footer Placeholder 5">
            <a:extLst>
              <a:ext uri="{FF2B5EF4-FFF2-40B4-BE49-F238E27FC236}">
                <a16:creationId xmlns:a16="http://schemas.microsoft.com/office/drawing/2014/main" id="{D6B2208A-549D-E830-98C7-606F6BA788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DFCD22-8153-DC72-0B09-13C56DA1CD44}"/>
              </a:ext>
            </a:extLst>
          </p:cNvPr>
          <p:cNvSpPr>
            <a:spLocks noGrp="1"/>
          </p:cNvSpPr>
          <p:nvPr>
            <p:ph type="sldNum" sz="quarter" idx="12"/>
          </p:nvPr>
        </p:nvSpPr>
        <p:spPr/>
        <p:txBody>
          <a:bodyPr/>
          <a:lstStyle/>
          <a:p>
            <a:fld id="{2BC78BD0-B6BB-2848-816E-275E421A69E2}" type="slidenum">
              <a:rPr lang="en-US" smtClean="0"/>
              <a:t>‹#›</a:t>
            </a:fld>
            <a:endParaRPr lang="en-US"/>
          </a:p>
        </p:txBody>
      </p:sp>
    </p:spTree>
    <p:extLst>
      <p:ext uri="{BB962C8B-B14F-4D97-AF65-F5344CB8AC3E}">
        <p14:creationId xmlns:p14="http://schemas.microsoft.com/office/powerpoint/2010/main" val="931175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6458F-FDAE-1BA5-3B4A-205E1AB3F1F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2058973-914F-44BD-BD18-7F8A752DAD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BAE409-9FFA-28C3-7AEE-E1B969620D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693D187-5C65-FDD0-74DF-5BDDE0B99CFE}"/>
              </a:ext>
            </a:extLst>
          </p:cNvPr>
          <p:cNvSpPr>
            <a:spLocks noGrp="1"/>
          </p:cNvSpPr>
          <p:nvPr>
            <p:ph type="dt" sz="half" idx="10"/>
          </p:nvPr>
        </p:nvSpPr>
        <p:spPr/>
        <p:txBody>
          <a:bodyPr/>
          <a:lstStyle/>
          <a:p>
            <a:fld id="{818C15BD-9CE0-344D-8E46-5108EF0240DB}" type="datetimeFigureOut">
              <a:rPr lang="en-US" smtClean="0"/>
              <a:t>9/19/24</a:t>
            </a:fld>
            <a:endParaRPr lang="en-US"/>
          </a:p>
        </p:txBody>
      </p:sp>
      <p:sp>
        <p:nvSpPr>
          <p:cNvPr id="6" name="Footer Placeholder 5">
            <a:extLst>
              <a:ext uri="{FF2B5EF4-FFF2-40B4-BE49-F238E27FC236}">
                <a16:creationId xmlns:a16="http://schemas.microsoft.com/office/drawing/2014/main" id="{6DEAD8A8-80E0-307C-3FE0-CDD6C4F4ED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EAF455-36BE-59F3-FA8C-85762D05D75F}"/>
              </a:ext>
            </a:extLst>
          </p:cNvPr>
          <p:cNvSpPr>
            <a:spLocks noGrp="1"/>
          </p:cNvSpPr>
          <p:nvPr>
            <p:ph type="sldNum" sz="quarter" idx="12"/>
          </p:nvPr>
        </p:nvSpPr>
        <p:spPr/>
        <p:txBody>
          <a:bodyPr/>
          <a:lstStyle/>
          <a:p>
            <a:fld id="{2BC78BD0-B6BB-2848-816E-275E421A69E2}" type="slidenum">
              <a:rPr lang="en-US" smtClean="0"/>
              <a:t>‹#›</a:t>
            </a:fld>
            <a:endParaRPr lang="en-US"/>
          </a:p>
        </p:txBody>
      </p:sp>
    </p:spTree>
    <p:extLst>
      <p:ext uri="{BB962C8B-B14F-4D97-AF65-F5344CB8AC3E}">
        <p14:creationId xmlns:p14="http://schemas.microsoft.com/office/powerpoint/2010/main" val="1902769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89A8A5-A865-3CD8-3AB2-EC72840159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F210857-550E-4F3A-1DF7-5C68B52EEB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CDF19F0-88E2-94DC-7476-2B20C05F97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18C15BD-9CE0-344D-8E46-5108EF0240DB}" type="datetimeFigureOut">
              <a:rPr lang="en-US" smtClean="0"/>
              <a:t>9/19/24</a:t>
            </a:fld>
            <a:endParaRPr lang="en-US"/>
          </a:p>
        </p:txBody>
      </p:sp>
      <p:sp>
        <p:nvSpPr>
          <p:cNvPr id="5" name="Footer Placeholder 4">
            <a:extLst>
              <a:ext uri="{FF2B5EF4-FFF2-40B4-BE49-F238E27FC236}">
                <a16:creationId xmlns:a16="http://schemas.microsoft.com/office/drawing/2014/main" id="{1A744489-9519-49EF-CA3F-029F5DC3BE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1714F97-9ED9-22FE-F543-C3B0B1BBD1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BC78BD0-B6BB-2848-816E-275E421A69E2}" type="slidenum">
              <a:rPr lang="en-US" smtClean="0"/>
              <a:t>‹#›</a:t>
            </a:fld>
            <a:endParaRPr lang="en-US"/>
          </a:p>
        </p:txBody>
      </p:sp>
    </p:spTree>
    <p:extLst>
      <p:ext uri="{BB962C8B-B14F-4D97-AF65-F5344CB8AC3E}">
        <p14:creationId xmlns:p14="http://schemas.microsoft.com/office/powerpoint/2010/main" val="28429509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ight Triangle 1032">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5" name="Rectangle 1034">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14868F-DE2F-ED6F-84AA-FD81D60A0B0F}"/>
              </a:ext>
            </a:extLst>
          </p:cNvPr>
          <p:cNvSpPr>
            <a:spLocks noGrp="1"/>
          </p:cNvSpPr>
          <p:nvPr>
            <p:ph type="title"/>
          </p:nvPr>
        </p:nvSpPr>
        <p:spPr>
          <a:xfrm>
            <a:off x="1123356" y="1188637"/>
            <a:ext cx="9984615" cy="1597228"/>
          </a:xfrm>
        </p:spPr>
        <p:txBody>
          <a:bodyPr>
            <a:normAutofit/>
          </a:bodyPr>
          <a:lstStyle/>
          <a:p>
            <a:pPr algn="ctr"/>
            <a:r>
              <a:rPr lang="en-IN" sz="5100" b="1" kern="0" dirty="0">
                <a:effectLst/>
                <a:latin typeface="Times"/>
                <a:ea typeface="Times"/>
                <a:cs typeface="PT Sans Narrow" panose="020B0506020203020204" pitchFamily="34" charset="77"/>
              </a:rPr>
              <a:t>Managing Employee Performance and Satisfaction Data.</a:t>
            </a:r>
            <a:endParaRPr lang="en-US" sz="5100" dirty="0"/>
          </a:p>
        </p:txBody>
      </p:sp>
      <p:pic>
        <p:nvPicPr>
          <p:cNvPr id="1026" name="Picture 2" descr="Learn SQL For Free using these free platforms">
            <a:extLst>
              <a:ext uri="{FF2B5EF4-FFF2-40B4-BE49-F238E27FC236}">
                <a16:creationId xmlns:a16="http://schemas.microsoft.com/office/drawing/2014/main" id="{7101F7AF-C663-806A-C314-0AD709B946B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75262" y="3351227"/>
            <a:ext cx="3533985" cy="164346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6B067F2-2AFC-39C5-938E-03052A50037D}"/>
              </a:ext>
            </a:extLst>
          </p:cNvPr>
          <p:cNvSpPr>
            <a:spLocks noGrp="1"/>
          </p:cNvSpPr>
          <p:nvPr>
            <p:ph idx="1"/>
          </p:nvPr>
        </p:nvSpPr>
        <p:spPr>
          <a:xfrm>
            <a:off x="5779695" y="4595505"/>
            <a:ext cx="4254500" cy="1073858"/>
          </a:xfrm>
        </p:spPr>
        <p:txBody>
          <a:bodyPr anchor="t">
            <a:normAutofit lnSpcReduction="10000"/>
          </a:bodyPr>
          <a:lstStyle/>
          <a:p>
            <a:pPr marL="0" indent="0">
              <a:lnSpc>
                <a:spcPct val="150000"/>
              </a:lnSpc>
              <a:spcBef>
                <a:spcPts val="600"/>
              </a:spcBef>
              <a:buNone/>
            </a:pPr>
            <a:r>
              <a:rPr lang="en-IN" sz="2000" dirty="0">
                <a:effectLst/>
                <a:latin typeface="Times New Roman" panose="02020603050405020304" pitchFamily="18" charset="0"/>
                <a:ea typeface="Open Sans" panose="020B0606030504020204" pitchFamily="34" charset="0"/>
              </a:rPr>
              <a:t>Member 1: SARASWATHY. S</a:t>
            </a:r>
            <a:endParaRPr lang="en-IN" sz="2000" dirty="0">
              <a:effectLst/>
              <a:latin typeface="Open Sans" panose="020B0606030504020204" pitchFamily="34" charset="0"/>
              <a:ea typeface="Open Sans" panose="020B0606030504020204" pitchFamily="34" charset="0"/>
            </a:endParaRPr>
          </a:p>
          <a:p>
            <a:pPr marL="0" indent="0">
              <a:lnSpc>
                <a:spcPct val="150000"/>
              </a:lnSpc>
              <a:spcBef>
                <a:spcPts val="600"/>
              </a:spcBef>
              <a:buNone/>
            </a:pPr>
            <a:r>
              <a:rPr lang="en-IN" sz="2000" dirty="0">
                <a:effectLst/>
                <a:latin typeface="Times New Roman" panose="02020603050405020304" pitchFamily="18" charset="0"/>
                <a:ea typeface="Open Sans" panose="020B0606030504020204" pitchFamily="34" charset="0"/>
              </a:rPr>
              <a:t>Member 2: PRAVEENKUMAR. S</a:t>
            </a:r>
            <a:endParaRPr lang="en-IN" sz="2000" dirty="0">
              <a:effectLst/>
              <a:latin typeface="Open Sans" panose="020B0606030504020204" pitchFamily="34" charset="0"/>
              <a:ea typeface="Open Sans" panose="020B0606030504020204" pitchFamily="34" charset="0"/>
            </a:endParaRPr>
          </a:p>
          <a:p>
            <a:pPr marL="0" indent="0">
              <a:buNone/>
            </a:pPr>
            <a:endParaRPr lang="en-US" sz="2000" dirty="0"/>
          </a:p>
        </p:txBody>
      </p:sp>
    </p:spTree>
    <p:extLst>
      <p:ext uri="{BB962C8B-B14F-4D97-AF65-F5344CB8AC3E}">
        <p14:creationId xmlns:p14="http://schemas.microsoft.com/office/powerpoint/2010/main" val="3072947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559439A-E26F-2B9B-6ACE-F18E946B5F0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7621326-11B5-AD46-9BE6-2C8988BB1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49FEC3-D380-AC15-F455-301BE0044CFC}"/>
              </a:ext>
            </a:extLst>
          </p:cNvPr>
          <p:cNvSpPr>
            <a:spLocks noGrp="1"/>
          </p:cNvSpPr>
          <p:nvPr>
            <p:ph type="title"/>
          </p:nvPr>
        </p:nvSpPr>
        <p:spPr>
          <a:xfrm>
            <a:off x="567656" y="2373296"/>
            <a:ext cx="6268770" cy="1536192"/>
          </a:xfrm>
        </p:spPr>
        <p:txBody>
          <a:bodyPr anchor="b">
            <a:noAutofit/>
          </a:bodyPr>
          <a:lstStyle/>
          <a:p>
            <a:pPr>
              <a:lnSpc>
                <a:spcPct val="120000"/>
              </a:lnSpc>
              <a:spcBef>
                <a:spcPts val="600"/>
              </a:spcBef>
              <a:spcAft>
                <a:spcPts val="800"/>
              </a:spcAft>
            </a:pPr>
            <a:r>
              <a:rPr lang="en-IN" sz="2400" kern="100" dirty="0">
                <a:solidFill>
                  <a:srgbClr val="000000"/>
                </a:solidFill>
                <a:effectLst/>
                <a:latin typeface="Aptos" panose="020B0004020202020204" pitchFamily="34" charset="0"/>
                <a:ea typeface="Times"/>
                <a:cs typeface="Times"/>
              </a:rPr>
              <a:t> </a:t>
            </a:r>
            <a:r>
              <a:rPr lang="en-IN" sz="2200" kern="100" dirty="0">
                <a:solidFill>
                  <a:srgbClr val="000000"/>
                </a:solidFill>
                <a:effectLst/>
                <a:latin typeface="Aptos" panose="020B0004020202020204" pitchFamily="34" charset="0"/>
                <a:ea typeface="Times"/>
                <a:cs typeface="Times"/>
              </a:rPr>
              <a:t>Write a SQL command to calculate the average job satisfaction for each department, considering only employees with more than 5 years at the company. </a:t>
            </a:r>
            <a:br>
              <a:rPr lang="en-IN" sz="2400" kern="100" dirty="0">
                <a:solidFill>
                  <a:srgbClr val="000000"/>
                </a:solidFill>
                <a:effectLst/>
                <a:latin typeface="Aptos" panose="020B0004020202020204" pitchFamily="34" charset="0"/>
                <a:ea typeface="Times"/>
                <a:cs typeface="Times"/>
              </a:rPr>
            </a:br>
            <a:br>
              <a:rPr lang="en-IN" sz="2400" kern="100" dirty="0">
                <a:solidFill>
                  <a:srgbClr val="000000"/>
                </a:solidFill>
                <a:effectLst/>
                <a:latin typeface="Aptos" panose="020B0004020202020204" pitchFamily="34" charset="0"/>
                <a:ea typeface="Open Sans" panose="020B0606030504020204" pitchFamily="34" charset="0"/>
                <a:cs typeface="Open Sans" panose="020B0606030504020204" pitchFamily="34" charset="0"/>
              </a:rPr>
            </a:br>
            <a:br>
              <a:rPr lang="en-IN" sz="2400" kern="100" dirty="0">
                <a:solidFill>
                  <a:srgbClr val="000000"/>
                </a:solidFill>
                <a:effectLst/>
                <a:latin typeface="Aptos" panose="020B0004020202020204" pitchFamily="34" charset="0"/>
                <a:ea typeface="Times"/>
                <a:cs typeface="Times"/>
              </a:rPr>
            </a:br>
            <a:endParaRPr lang="en-IN" sz="2400" kern="100" dirty="0">
              <a:effectLst/>
              <a:latin typeface="Aptos" panose="020B0004020202020204" pitchFamily="34" charset="0"/>
              <a:ea typeface="Open Sans" panose="020B0606030504020204" pitchFamily="34" charset="0"/>
              <a:cs typeface="Open Sans" panose="020B0606030504020204" pitchFamily="34" charset="0"/>
            </a:endParaRPr>
          </a:p>
        </p:txBody>
      </p:sp>
      <p:sp>
        <p:nvSpPr>
          <p:cNvPr id="11" name="Rectangle 10">
            <a:extLst>
              <a:ext uri="{FF2B5EF4-FFF2-40B4-BE49-F238E27FC236}">
                <a16:creationId xmlns:a16="http://schemas.microsoft.com/office/drawing/2014/main" id="{85225886-1AA7-63F7-5EC8-43F13C5FD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F8B504E-389F-462B-A9B6-E12E91FFC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EA6BF0FF-A7C6-5380-E3FE-3868556D6A52}"/>
              </a:ext>
            </a:extLst>
          </p:cNvPr>
          <p:cNvSpPr>
            <a:spLocks noGrp="1"/>
          </p:cNvSpPr>
          <p:nvPr>
            <p:ph idx="1"/>
          </p:nvPr>
        </p:nvSpPr>
        <p:spPr>
          <a:xfrm>
            <a:off x="615458" y="3188671"/>
            <a:ext cx="6268770" cy="2825496"/>
          </a:xfrm>
        </p:spPr>
        <p:txBody>
          <a:bodyPr>
            <a:normAutofit fontScale="92500" lnSpcReduction="10000"/>
          </a:bodyPr>
          <a:lstStyle/>
          <a:p>
            <a:pPr marL="0" indent="0">
              <a:lnSpc>
                <a:spcPct val="115000"/>
              </a:lnSpc>
              <a:spcAft>
                <a:spcPts val="800"/>
              </a:spcAft>
              <a:buNone/>
            </a:pPr>
            <a:r>
              <a:rPr lang="en-IN" sz="1800" b="1" i="1" kern="100" dirty="0">
                <a:solidFill>
                  <a:srgbClr val="000000"/>
                </a:solidFill>
                <a:effectLst/>
                <a:latin typeface="Times"/>
                <a:ea typeface="Times"/>
                <a:cs typeface="Times"/>
              </a:rPr>
              <a:t>SELECT </a:t>
            </a:r>
            <a:r>
              <a:rPr lang="en-IN" sz="1800" b="1" i="1" kern="100" dirty="0" err="1">
                <a:solidFill>
                  <a:srgbClr val="000000"/>
                </a:solidFill>
                <a:effectLst/>
                <a:latin typeface="Times"/>
                <a:ea typeface="Times"/>
                <a:cs typeface="Times"/>
              </a:rPr>
              <a:t>e.Department</a:t>
            </a:r>
            <a:r>
              <a:rPr lang="en-IN" sz="1800" b="1" i="1" kern="100" dirty="0">
                <a:solidFill>
                  <a:srgbClr val="000000"/>
                </a:solidFill>
                <a:effectLst/>
                <a:latin typeface="Times"/>
                <a:ea typeface="Times"/>
                <a:cs typeface="Times"/>
              </a:rPr>
              <a:t>, AVG(</a:t>
            </a:r>
            <a:r>
              <a:rPr lang="en-IN" sz="1800" b="1" i="1" kern="100" dirty="0" err="1">
                <a:solidFill>
                  <a:srgbClr val="000000"/>
                </a:solidFill>
                <a:effectLst/>
                <a:latin typeface="Times"/>
                <a:ea typeface="Times"/>
                <a:cs typeface="Times"/>
              </a:rPr>
              <a:t>p.JobSatisfaction</a:t>
            </a:r>
            <a:r>
              <a:rPr lang="en-IN" sz="1800" b="1" i="1" kern="100" dirty="0">
                <a:solidFill>
                  <a:srgbClr val="000000"/>
                </a:solidFill>
                <a:effectLst/>
                <a:latin typeface="Times"/>
                <a:ea typeface="Times"/>
                <a:cs typeface="Times"/>
              </a:rPr>
              <a:t>) AS </a:t>
            </a:r>
            <a:r>
              <a:rPr lang="en-IN" sz="1800" b="1" i="1" kern="100" dirty="0" err="1">
                <a:solidFill>
                  <a:srgbClr val="000000"/>
                </a:solidFill>
                <a:effectLst/>
                <a:latin typeface="Times"/>
                <a:ea typeface="Times"/>
                <a:cs typeface="Times"/>
              </a:rPr>
              <a:t>Avg_JobSatisfaction</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15000"/>
              </a:lnSpc>
              <a:spcAft>
                <a:spcPts val="800"/>
              </a:spcAft>
              <a:buNone/>
            </a:pPr>
            <a:r>
              <a:rPr lang="en-IN" sz="1800" b="1" i="1" kern="100" dirty="0">
                <a:solidFill>
                  <a:srgbClr val="000000"/>
                </a:solidFill>
                <a:effectLst/>
                <a:latin typeface="Times"/>
                <a:ea typeface="Times"/>
                <a:cs typeface="Times"/>
              </a:rPr>
              <a:t>FROM Employee e</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15000"/>
              </a:lnSpc>
              <a:spcAft>
                <a:spcPts val="800"/>
              </a:spcAft>
              <a:buNone/>
            </a:pPr>
            <a:r>
              <a:rPr lang="en-IN" sz="1800" b="1" i="1" kern="100" dirty="0">
                <a:solidFill>
                  <a:srgbClr val="000000"/>
                </a:solidFill>
                <a:effectLst/>
                <a:latin typeface="Times"/>
                <a:ea typeface="Times"/>
                <a:cs typeface="Times"/>
              </a:rPr>
              <a:t>JOIN </a:t>
            </a:r>
            <a:r>
              <a:rPr lang="en-IN" sz="1800" b="1" i="1" kern="100" dirty="0" err="1">
                <a:solidFill>
                  <a:srgbClr val="000000"/>
                </a:solidFill>
                <a:effectLst/>
                <a:latin typeface="Times"/>
                <a:ea typeface="Times"/>
                <a:cs typeface="Times"/>
              </a:rPr>
              <a:t>PerformanceRating</a:t>
            </a:r>
            <a:r>
              <a:rPr lang="en-IN" sz="1800" b="1" i="1" kern="100" dirty="0">
                <a:solidFill>
                  <a:srgbClr val="000000"/>
                </a:solidFill>
                <a:effectLst/>
                <a:latin typeface="Times"/>
                <a:ea typeface="Times"/>
                <a:cs typeface="Times"/>
              </a:rPr>
              <a:t> p ON </a:t>
            </a:r>
            <a:r>
              <a:rPr lang="en-IN" sz="1800" b="1" i="1" kern="100" dirty="0" err="1">
                <a:solidFill>
                  <a:srgbClr val="000000"/>
                </a:solidFill>
                <a:effectLst/>
                <a:latin typeface="Times"/>
                <a:ea typeface="Times"/>
                <a:cs typeface="Times"/>
              </a:rPr>
              <a:t>e.EmployeeId</a:t>
            </a:r>
            <a:r>
              <a:rPr lang="en-IN" sz="1800" b="1" i="1" kern="100" dirty="0">
                <a:solidFill>
                  <a:srgbClr val="000000"/>
                </a:solidFill>
                <a:effectLst/>
                <a:latin typeface="Times"/>
                <a:ea typeface="Times"/>
                <a:cs typeface="Times"/>
              </a:rPr>
              <a:t> = </a:t>
            </a:r>
            <a:r>
              <a:rPr lang="en-IN" sz="1800" b="1" i="1" kern="100" dirty="0" err="1">
                <a:solidFill>
                  <a:srgbClr val="000000"/>
                </a:solidFill>
                <a:effectLst/>
                <a:latin typeface="Times"/>
                <a:ea typeface="Times"/>
                <a:cs typeface="Times"/>
              </a:rPr>
              <a:t>p.EmployeeId</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15000"/>
              </a:lnSpc>
              <a:spcAft>
                <a:spcPts val="800"/>
              </a:spcAft>
              <a:buNone/>
            </a:pPr>
            <a:r>
              <a:rPr lang="en-IN" sz="1800" b="1" i="1" kern="100" dirty="0">
                <a:solidFill>
                  <a:srgbClr val="000000"/>
                </a:solidFill>
                <a:effectLst/>
                <a:latin typeface="Times"/>
                <a:ea typeface="Times"/>
                <a:cs typeface="Times"/>
              </a:rPr>
              <a:t>WHERE </a:t>
            </a:r>
            <a:r>
              <a:rPr lang="en-IN" sz="1800" b="1" i="1" kern="100" dirty="0" err="1">
                <a:solidFill>
                  <a:srgbClr val="000000"/>
                </a:solidFill>
                <a:effectLst/>
                <a:latin typeface="Times"/>
                <a:ea typeface="Times"/>
                <a:cs typeface="Times"/>
              </a:rPr>
              <a:t>e.YearsAtCompany</a:t>
            </a:r>
            <a:r>
              <a:rPr lang="en-IN" sz="1800" b="1" i="1" kern="100" dirty="0">
                <a:solidFill>
                  <a:srgbClr val="000000"/>
                </a:solidFill>
                <a:effectLst/>
                <a:latin typeface="Times"/>
                <a:ea typeface="Times"/>
                <a:cs typeface="Times"/>
              </a:rPr>
              <a:t> &gt; 5</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15000"/>
              </a:lnSpc>
              <a:spcAft>
                <a:spcPts val="800"/>
              </a:spcAft>
              <a:buNone/>
            </a:pPr>
            <a:r>
              <a:rPr lang="en-IN" sz="1800" b="1" i="1" kern="100" dirty="0">
                <a:solidFill>
                  <a:srgbClr val="000000"/>
                </a:solidFill>
                <a:effectLst/>
                <a:latin typeface="Times"/>
                <a:ea typeface="Times"/>
                <a:cs typeface="Times"/>
              </a:rPr>
              <a:t>GROUP BY </a:t>
            </a:r>
            <a:r>
              <a:rPr lang="en-IN" sz="1800" b="1" i="1" kern="100" dirty="0" err="1">
                <a:solidFill>
                  <a:srgbClr val="000000"/>
                </a:solidFill>
                <a:effectLst/>
                <a:latin typeface="Times"/>
                <a:ea typeface="Times"/>
                <a:cs typeface="Times"/>
              </a:rPr>
              <a:t>e.Department</a:t>
            </a:r>
            <a:r>
              <a:rPr lang="en-IN" sz="1800" b="1" i="1" kern="100" dirty="0">
                <a:solidFill>
                  <a:srgbClr val="000000"/>
                </a:solidFill>
                <a:effectLst/>
                <a:latin typeface="Times"/>
                <a:ea typeface="Times"/>
                <a:cs typeface="Times"/>
              </a:rPr>
              <a:t>;</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indent="0">
              <a:lnSpc>
                <a:spcPct val="120000"/>
              </a:lnSpc>
              <a:spcBef>
                <a:spcPts val="600"/>
              </a:spcBef>
              <a:buNone/>
            </a:pP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5" name="Picture 4" descr="A screenshot of a computer&#10;&#10;Description automatically generated">
            <a:extLst>
              <a:ext uri="{FF2B5EF4-FFF2-40B4-BE49-F238E27FC236}">
                <a16:creationId xmlns:a16="http://schemas.microsoft.com/office/drawing/2014/main" id="{296DCE84-B511-0794-D285-3ADBFC228037}"/>
              </a:ext>
            </a:extLst>
          </p:cNvPr>
          <p:cNvPicPr>
            <a:picLocks noChangeAspect="1"/>
          </p:cNvPicPr>
          <p:nvPr/>
        </p:nvPicPr>
        <p:blipFill>
          <a:blip r:embed="rId3"/>
          <a:stretch>
            <a:fillRect/>
          </a:stretch>
        </p:blipFill>
        <p:spPr>
          <a:xfrm>
            <a:off x="7223362" y="1947059"/>
            <a:ext cx="4533900" cy="2388665"/>
          </a:xfrm>
          <a:prstGeom prst="rect">
            <a:avLst/>
          </a:prstGeom>
        </p:spPr>
      </p:pic>
    </p:spTree>
    <p:extLst>
      <p:ext uri="{BB962C8B-B14F-4D97-AF65-F5344CB8AC3E}">
        <p14:creationId xmlns:p14="http://schemas.microsoft.com/office/powerpoint/2010/main" val="2217712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xEl>
                                              <p:pRg st="0" end="0"/>
                                            </p:txEl>
                                          </p:spTgt>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900" decel="100000" fill="hold"/>
                                        <p:tgtEl>
                                          <p:spTgt spid="3">
                                            <p:txEl>
                                              <p:pRg st="1" end="1"/>
                                            </p:txEl>
                                          </p:spTgt>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
                                            <p:txEl>
                                              <p:pRg st="1" end="1"/>
                                            </p:txEl>
                                          </p:spTgt>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900" decel="100000" fill="hold"/>
                                        <p:tgtEl>
                                          <p:spTgt spid="3">
                                            <p:txEl>
                                              <p:pRg st="2" end="2"/>
                                            </p:txEl>
                                          </p:spTgt>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
                                            <p:txEl>
                                              <p:pRg st="2" end="2"/>
                                            </p:txEl>
                                          </p:spTgt>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900" decel="100000" fill="hold"/>
                                        <p:tgtEl>
                                          <p:spTgt spid="3">
                                            <p:txEl>
                                              <p:pRg st="3" end="3"/>
                                            </p:txEl>
                                          </p:spTgt>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
                                            <p:txEl>
                                              <p:pRg st="3" end="3"/>
                                            </p:txEl>
                                          </p:spTgt>
                                        </p:tgtEl>
                                        <p:attrNameLst>
                                          <p:attrName>ppt_y</p:attrName>
                                        </p:attrNameLst>
                                      </p:cBhvr>
                                      <p:tavLst>
                                        <p:tav tm="0">
                                          <p:val>
                                            <p:strVal val="#ppt_y-.03"/>
                                          </p:val>
                                        </p:tav>
                                        <p:tav tm="100000">
                                          <p:val>
                                            <p:strVal val="#ppt_y"/>
                                          </p:val>
                                        </p:tav>
                                      </p:tavLst>
                                    </p:anim>
                                  </p:childTnLst>
                                </p:cTn>
                              </p:par>
                              <p:par>
                                <p:cTn id="29" presetID="37"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900" decel="100000" fill="hold"/>
                                        <p:tgtEl>
                                          <p:spTgt spid="3">
                                            <p:txEl>
                                              <p:pRg st="4" end="4"/>
                                            </p:txEl>
                                          </p:spTgt>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
                                            <p:txEl>
                                              <p:pRg st="4" end="4"/>
                                            </p:txEl>
                                          </p:spTgt>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2" presetClass="entr" presetSubtype="8"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p:tgtEl>
                                          <p:spTgt spid="5"/>
                                        </p:tgtEl>
                                        <p:attrNameLst>
                                          <p:attrName>ppt_x</p:attrName>
                                        </p:attrNameLst>
                                      </p:cBhvr>
                                      <p:tavLst>
                                        <p:tav tm="0">
                                          <p:val>
                                            <p:strVal val="#ppt_x-#ppt_w*1.125000"/>
                                          </p:val>
                                        </p:tav>
                                        <p:tav tm="100000">
                                          <p:val>
                                            <p:strVal val="#ppt_x"/>
                                          </p:val>
                                        </p:tav>
                                      </p:tavLst>
                                    </p:anim>
                                    <p:animEffect transition="in" filter="wipe(right)">
                                      <p:cBhvr>
                                        <p:cTn id="4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B637E5E-36ED-1E45-FFCF-7647C5866E95}"/>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D953B44-A2F9-3E88-667A-F2F1C22096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15DDBB-2A30-FAF4-E2F9-DF82AA05ADBE}"/>
              </a:ext>
            </a:extLst>
          </p:cNvPr>
          <p:cNvSpPr>
            <a:spLocks noGrp="1"/>
          </p:cNvSpPr>
          <p:nvPr>
            <p:ph type="title"/>
          </p:nvPr>
        </p:nvSpPr>
        <p:spPr>
          <a:xfrm>
            <a:off x="567656" y="2521214"/>
            <a:ext cx="6268770" cy="1536192"/>
          </a:xfrm>
        </p:spPr>
        <p:txBody>
          <a:bodyPr anchor="b">
            <a:noAutofit/>
          </a:bodyPr>
          <a:lstStyle/>
          <a:p>
            <a:pPr>
              <a:lnSpc>
                <a:spcPct val="120000"/>
              </a:lnSpc>
              <a:spcBef>
                <a:spcPts val="600"/>
              </a:spcBef>
              <a:spcAft>
                <a:spcPts val="800"/>
              </a:spcAft>
            </a:pPr>
            <a:r>
              <a:rPr lang="en-IN" sz="2400" kern="100" dirty="0">
                <a:solidFill>
                  <a:srgbClr val="000000"/>
                </a:solidFill>
                <a:effectLst/>
                <a:latin typeface="Aptos" panose="020B0004020202020204" pitchFamily="34" charset="0"/>
                <a:ea typeface="Times"/>
                <a:cs typeface="Times"/>
              </a:rPr>
              <a:t> </a:t>
            </a:r>
            <a:r>
              <a:rPr lang="en-IN" sz="2200" kern="100" dirty="0">
                <a:solidFill>
                  <a:srgbClr val="000000"/>
                </a:solidFill>
                <a:effectLst/>
                <a:latin typeface="Aptos" panose="020B0004020202020204" pitchFamily="34" charset="0"/>
                <a:ea typeface="Times"/>
                <a:cs typeface="Times"/>
              </a:rPr>
              <a:t>Write a SQL command to find the top 3 highest-paid employees in each department.</a:t>
            </a:r>
            <a:br>
              <a:rPr lang="en-IN" sz="2200" kern="100" dirty="0">
                <a:solidFill>
                  <a:srgbClr val="000000"/>
                </a:solidFill>
                <a:effectLst/>
                <a:latin typeface="Aptos" panose="020B0004020202020204" pitchFamily="34" charset="0"/>
                <a:ea typeface="Times"/>
                <a:cs typeface="Times"/>
              </a:rPr>
            </a:br>
            <a:br>
              <a:rPr lang="en-IN" sz="2400" kern="100" dirty="0">
                <a:solidFill>
                  <a:srgbClr val="000000"/>
                </a:solidFill>
                <a:effectLst/>
                <a:latin typeface="Aptos" panose="020B0004020202020204" pitchFamily="34" charset="0"/>
                <a:ea typeface="Times"/>
                <a:cs typeface="Times"/>
              </a:rPr>
            </a:br>
            <a:br>
              <a:rPr lang="en-IN" sz="2400" kern="100" dirty="0">
                <a:solidFill>
                  <a:srgbClr val="000000"/>
                </a:solidFill>
                <a:effectLst/>
                <a:latin typeface="Aptos" panose="020B0004020202020204" pitchFamily="34" charset="0"/>
                <a:ea typeface="Open Sans" panose="020B0606030504020204" pitchFamily="34" charset="0"/>
                <a:cs typeface="Open Sans" panose="020B0606030504020204" pitchFamily="34" charset="0"/>
              </a:rPr>
            </a:br>
            <a:br>
              <a:rPr lang="en-IN" sz="2400" kern="100" dirty="0">
                <a:solidFill>
                  <a:srgbClr val="000000"/>
                </a:solidFill>
                <a:effectLst/>
                <a:latin typeface="Aptos" panose="020B0004020202020204" pitchFamily="34" charset="0"/>
                <a:ea typeface="Times"/>
                <a:cs typeface="Times"/>
              </a:rPr>
            </a:br>
            <a:endParaRPr lang="en-IN" sz="2400" kern="100" dirty="0">
              <a:effectLst/>
              <a:latin typeface="Aptos" panose="020B0004020202020204" pitchFamily="34" charset="0"/>
              <a:ea typeface="Open Sans" panose="020B0606030504020204" pitchFamily="34" charset="0"/>
              <a:cs typeface="Open Sans" panose="020B0606030504020204" pitchFamily="34" charset="0"/>
            </a:endParaRPr>
          </a:p>
        </p:txBody>
      </p:sp>
      <p:sp>
        <p:nvSpPr>
          <p:cNvPr id="11" name="Rectangle 10">
            <a:extLst>
              <a:ext uri="{FF2B5EF4-FFF2-40B4-BE49-F238E27FC236}">
                <a16:creationId xmlns:a16="http://schemas.microsoft.com/office/drawing/2014/main" id="{0DA2E479-D4D1-EAA2-3044-FD8D658938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A5558801-827E-DA16-5986-7D354B5B4F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8A2ED0E8-DEC0-ED1C-C235-623F81E51CD4}"/>
              </a:ext>
            </a:extLst>
          </p:cNvPr>
          <p:cNvSpPr>
            <a:spLocks noGrp="1"/>
          </p:cNvSpPr>
          <p:nvPr>
            <p:ph idx="1"/>
          </p:nvPr>
        </p:nvSpPr>
        <p:spPr>
          <a:xfrm>
            <a:off x="615458" y="3188671"/>
            <a:ext cx="6268770" cy="3274522"/>
          </a:xfrm>
        </p:spPr>
        <p:txBody>
          <a:bodyPr>
            <a:noAutofit/>
          </a:bodyPr>
          <a:lstStyle/>
          <a:p>
            <a:pPr marL="0" indent="0">
              <a:lnSpc>
                <a:spcPct val="120000"/>
              </a:lnSpc>
              <a:spcBef>
                <a:spcPts val="600"/>
              </a:spcBef>
              <a:spcAft>
                <a:spcPts val="800"/>
              </a:spcAft>
              <a:buNone/>
            </a:pPr>
            <a:r>
              <a:rPr lang="en-GB" sz="1400" b="1" i="1" kern="100" dirty="0">
                <a:solidFill>
                  <a:srgbClr val="000000"/>
                </a:solidFill>
                <a:effectLst/>
                <a:latin typeface="Times"/>
                <a:ea typeface="Times"/>
                <a:cs typeface="Times"/>
              </a:rPr>
              <a:t>SELECT Department, FirstName, </a:t>
            </a:r>
            <a:r>
              <a:rPr lang="en-GB" sz="1400" b="1" i="1" kern="100" dirty="0" err="1">
                <a:solidFill>
                  <a:srgbClr val="000000"/>
                </a:solidFill>
                <a:effectLst/>
                <a:latin typeface="Times"/>
                <a:ea typeface="Times"/>
                <a:cs typeface="Times"/>
              </a:rPr>
              <a:t>LastName</a:t>
            </a:r>
            <a:r>
              <a:rPr lang="en-GB" sz="1400" b="1" i="1" kern="100" dirty="0">
                <a:solidFill>
                  <a:srgbClr val="000000"/>
                </a:solidFill>
                <a:effectLst/>
                <a:latin typeface="Times"/>
                <a:ea typeface="Times"/>
                <a:cs typeface="Times"/>
              </a:rPr>
              <a:t>, Salary</a:t>
            </a: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20000"/>
              </a:lnSpc>
              <a:spcBef>
                <a:spcPts val="600"/>
              </a:spcBef>
              <a:spcAft>
                <a:spcPts val="800"/>
              </a:spcAft>
              <a:buNone/>
            </a:pPr>
            <a:r>
              <a:rPr lang="en-GB" sz="1400" b="1" i="1" kern="100" dirty="0">
                <a:solidFill>
                  <a:srgbClr val="000000"/>
                </a:solidFill>
                <a:effectLst/>
                <a:latin typeface="Times"/>
                <a:ea typeface="Times"/>
                <a:cs typeface="Times"/>
              </a:rPr>
              <a:t>FROM (</a:t>
            </a: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20000"/>
              </a:lnSpc>
              <a:spcBef>
                <a:spcPts val="600"/>
              </a:spcBef>
              <a:spcAft>
                <a:spcPts val="800"/>
              </a:spcAft>
              <a:buNone/>
            </a:pPr>
            <a:r>
              <a:rPr lang="en-GB" sz="1400" b="1" i="1" kern="100" dirty="0">
                <a:solidFill>
                  <a:srgbClr val="000000"/>
                </a:solidFill>
                <a:effectLst/>
                <a:latin typeface="Times"/>
                <a:ea typeface="Times"/>
                <a:cs typeface="Times"/>
              </a:rPr>
              <a:t>SELECT Department, FirstName, </a:t>
            </a:r>
            <a:r>
              <a:rPr lang="en-GB" sz="1400" b="1" i="1" kern="100" dirty="0" err="1">
                <a:solidFill>
                  <a:srgbClr val="000000"/>
                </a:solidFill>
                <a:effectLst/>
                <a:latin typeface="Times"/>
                <a:ea typeface="Times"/>
                <a:cs typeface="Times"/>
              </a:rPr>
              <a:t>LastName</a:t>
            </a:r>
            <a:r>
              <a:rPr lang="en-GB" sz="1400" b="1" i="1" kern="100" dirty="0">
                <a:solidFill>
                  <a:srgbClr val="000000"/>
                </a:solidFill>
                <a:effectLst/>
                <a:latin typeface="Times"/>
                <a:ea typeface="Times"/>
                <a:cs typeface="Times"/>
              </a:rPr>
              <a:t>, Salary,</a:t>
            </a: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20000"/>
              </a:lnSpc>
              <a:spcBef>
                <a:spcPts val="600"/>
              </a:spcBef>
              <a:spcAft>
                <a:spcPts val="800"/>
              </a:spcAft>
              <a:buNone/>
            </a:pPr>
            <a:r>
              <a:rPr lang="en-GB" sz="1400" b="1" i="1" kern="100" dirty="0">
                <a:solidFill>
                  <a:srgbClr val="000000"/>
                </a:solidFill>
                <a:effectLst/>
                <a:latin typeface="Times"/>
                <a:ea typeface="Times"/>
                <a:cs typeface="Times"/>
              </a:rPr>
              <a:t>ROW_NUMBER() OVER (PARTITION BY Department ORDER BY Salary DESC) AS </a:t>
            </a:r>
            <a:r>
              <a:rPr lang="en-GB" sz="1400" b="1" i="1" kern="100" dirty="0" err="1">
                <a:solidFill>
                  <a:srgbClr val="000000"/>
                </a:solidFill>
                <a:effectLst/>
                <a:latin typeface="Times"/>
                <a:ea typeface="Times"/>
                <a:cs typeface="Times"/>
              </a:rPr>
              <a:t>row_rank</a:t>
            </a: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20000"/>
              </a:lnSpc>
              <a:spcBef>
                <a:spcPts val="600"/>
              </a:spcBef>
              <a:spcAft>
                <a:spcPts val="800"/>
              </a:spcAft>
              <a:buNone/>
            </a:pPr>
            <a:r>
              <a:rPr lang="en-GB" sz="1400" b="1" i="1" kern="100" dirty="0">
                <a:solidFill>
                  <a:srgbClr val="000000"/>
                </a:solidFill>
                <a:effectLst/>
                <a:latin typeface="Times"/>
                <a:ea typeface="Times"/>
                <a:cs typeface="Times"/>
              </a:rPr>
              <a:t>FROM Employee</a:t>
            </a: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15000"/>
              </a:lnSpc>
              <a:spcAft>
                <a:spcPts val="800"/>
              </a:spcAft>
              <a:buNone/>
            </a:pPr>
            <a:r>
              <a:rPr lang="en-GB" sz="1400" b="1" i="1" kern="100" dirty="0">
                <a:solidFill>
                  <a:srgbClr val="000000"/>
                </a:solidFill>
                <a:effectLst/>
                <a:latin typeface="Times"/>
                <a:ea typeface="Times"/>
                <a:cs typeface="Times"/>
              </a:rPr>
              <a:t>) AS ranked</a:t>
            </a: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15000"/>
              </a:lnSpc>
              <a:spcAft>
                <a:spcPts val="800"/>
              </a:spcAft>
              <a:buNone/>
            </a:pPr>
            <a:r>
              <a:rPr lang="en-GB" sz="1400" b="1" i="1" kern="100" dirty="0">
                <a:solidFill>
                  <a:srgbClr val="000000"/>
                </a:solidFill>
                <a:effectLst/>
                <a:latin typeface="Times"/>
                <a:ea typeface="Times"/>
                <a:cs typeface="Times"/>
              </a:rPr>
              <a:t>WHERE </a:t>
            </a:r>
            <a:r>
              <a:rPr lang="en-GB" sz="1400" b="1" i="1" kern="100" dirty="0" err="1">
                <a:solidFill>
                  <a:srgbClr val="000000"/>
                </a:solidFill>
                <a:effectLst/>
                <a:latin typeface="Times"/>
                <a:ea typeface="Times"/>
                <a:cs typeface="Times"/>
              </a:rPr>
              <a:t>row_rank</a:t>
            </a:r>
            <a:r>
              <a:rPr lang="en-GB" sz="1400" b="1" i="1" kern="100" dirty="0">
                <a:solidFill>
                  <a:srgbClr val="000000"/>
                </a:solidFill>
                <a:effectLst/>
                <a:latin typeface="Times"/>
                <a:ea typeface="Times"/>
                <a:cs typeface="Times"/>
              </a:rPr>
              <a:t> &lt;= 3;</a:t>
            </a: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a:p>
            <a:pPr indent="0">
              <a:lnSpc>
                <a:spcPct val="120000"/>
              </a:lnSpc>
              <a:spcBef>
                <a:spcPts val="600"/>
              </a:spcBef>
              <a:buNone/>
            </a:pP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4" name="Picture 3" descr="A screenshot of a table&#10;&#10;Description automatically generated">
            <a:extLst>
              <a:ext uri="{FF2B5EF4-FFF2-40B4-BE49-F238E27FC236}">
                <a16:creationId xmlns:a16="http://schemas.microsoft.com/office/drawing/2014/main" id="{8BE8CE54-7840-4700-517C-8291B4E68914}"/>
              </a:ext>
            </a:extLst>
          </p:cNvPr>
          <p:cNvPicPr>
            <a:picLocks noChangeAspect="1"/>
          </p:cNvPicPr>
          <p:nvPr/>
        </p:nvPicPr>
        <p:blipFill>
          <a:blip r:embed="rId3"/>
          <a:stretch>
            <a:fillRect/>
          </a:stretch>
        </p:blipFill>
        <p:spPr>
          <a:xfrm>
            <a:off x="6537960" y="1530360"/>
            <a:ext cx="5334000" cy="3517900"/>
          </a:xfrm>
          <a:prstGeom prst="rect">
            <a:avLst/>
          </a:prstGeom>
        </p:spPr>
      </p:pic>
    </p:spTree>
    <p:extLst>
      <p:ext uri="{BB962C8B-B14F-4D97-AF65-F5344CB8AC3E}">
        <p14:creationId xmlns:p14="http://schemas.microsoft.com/office/powerpoint/2010/main" val="3029325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xEl>
                                              <p:pRg st="0" end="0"/>
                                            </p:txEl>
                                          </p:spTgt>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900" decel="100000" fill="hold"/>
                                        <p:tgtEl>
                                          <p:spTgt spid="3">
                                            <p:txEl>
                                              <p:pRg st="1" end="1"/>
                                            </p:txEl>
                                          </p:spTgt>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
                                            <p:txEl>
                                              <p:pRg st="1" end="1"/>
                                            </p:txEl>
                                          </p:spTgt>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900" decel="100000" fill="hold"/>
                                        <p:tgtEl>
                                          <p:spTgt spid="3">
                                            <p:txEl>
                                              <p:pRg st="2" end="2"/>
                                            </p:txEl>
                                          </p:spTgt>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
                                            <p:txEl>
                                              <p:pRg st="2" end="2"/>
                                            </p:txEl>
                                          </p:spTgt>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900" decel="100000" fill="hold"/>
                                        <p:tgtEl>
                                          <p:spTgt spid="3">
                                            <p:txEl>
                                              <p:pRg st="3" end="3"/>
                                            </p:txEl>
                                          </p:spTgt>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
                                            <p:txEl>
                                              <p:pRg st="3" end="3"/>
                                            </p:txEl>
                                          </p:spTgt>
                                        </p:tgtEl>
                                        <p:attrNameLst>
                                          <p:attrName>ppt_y</p:attrName>
                                        </p:attrNameLst>
                                      </p:cBhvr>
                                      <p:tavLst>
                                        <p:tav tm="0">
                                          <p:val>
                                            <p:strVal val="#ppt_y-.03"/>
                                          </p:val>
                                        </p:tav>
                                        <p:tav tm="100000">
                                          <p:val>
                                            <p:strVal val="#ppt_y"/>
                                          </p:val>
                                        </p:tav>
                                      </p:tavLst>
                                    </p:anim>
                                  </p:childTnLst>
                                </p:cTn>
                              </p:par>
                              <p:par>
                                <p:cTn id="29" presetID="37"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900" decel="100000" fill="hold"/>
                                        <p:tgtEl>
                                          <p:spTgt spid="3">
                                            <p:txEl>
                                              <p:pRg st="4" end="4"/>
                                            </p:txEl>
                                          </p:spTgt>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
                                            <p:txEl>
                                              <p:pRg st="4" end="4"/>
                                            </p:txEl>
                                          </p:spTgt>
                                        </p:tgtEl>
                                        <p:attrNameLst>
                                          <p:attrName>ppt_y</p:attrName>
                                        </p:attrNameLst>
                                      </p:cBhvr>
                                      <p:tavLst>
                                        <p:tav tm="0">
                                          <p:val>
                                            <p:strVal val="#ppt_y-.03"/>
                                          </p:val>
                                        </p:tav>
                                        <p:tav tm="100000">
                                          <p:val>
                                            <p:strVal val="#ppt_y"/>
                                          </p:val>
                                        </p:tav>
                                      </p:tavLst>
                                    </p:anim>
                                  </p:childTnLst>
                                </p:cTn>
                              </p:par>
                              <p:par>
                                <p:cTn id="35" presetID="37" presetClass="entr" presetSubtype="0"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900" decel="100000" fill="hold"/>
                                        <p:tgtEl>
                                          <p:spTgt spid="3">
                                            <p:txEl>
                                              <p:pRg st="5" end="5"/>
                                            </p:txEl>
                                          </p:spTgt>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3">
                                            <p:txEl>
                                              <p:pRg st="5" end="5"/>
                                            </p:txEl>
                                          </p:spTgt>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1000"/>
                                        <p:tgtEl>
                                          <p:spTgt spid="3">
                                            <p:txEl>
                                              <p:pRg st="6" end="6"/>
                                            </p:txEl>
                                          </p:spTgt>
                                        </p:tgtEl>
                                      </p:cBhvr>
                                    </p:animEffect>
                                    <p:anim calcmode="lin" valueType="num">
                                      <p:cBhvr>
                                        <p:cTn id="4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5" dur="900" decel="100000" fill="hold"/>
                                        <p:tgtEl>
                                          <p:spTgt spid="3">
                                            <p:txEl>
                                              <p:pRg st="6" end="6"/>
                                            </p:txEl>
                                          </p:spTgt>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3">
                                            <p:txEl>
                                              <p:pRg st="6" end="6"/>
                                            </p:txEl>
                                          </p:spTgt>
                                        </p:tgtEl>
                                        <p:attrNameLst>
                                          <p:attrName>ppt_y</p:attrName>
                                        </p:attrNameLst>
                                      </p:cBhvr>
                                      <p:tavLst>
                                        <p:tav tm="0">
                                          <p:val>
                                            <p:strVal val="#ppt_y-.03"/>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2" presetClass="entr" presetSubtype="8"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anim calcmode="lin" valueType="num">
                                      <p:cBhvr additive="base">
                                        <p:cTn id="51" dur="500"/>
                                        <p:tgtEl>
                                          <p:spTgt spid="4"/>
                                        </p:tgtEl>
                                        <p:attrNameLst>
                                          <p:attrName>ppt_x</p:attrName>
                                        </p:attrNameLst>
                                      </p:cBhvr>
                                      <p:tavLst>
                                        <p:tav tm="0">
                                          <p:val>
                                            <p:strVal val="#ppt_x-#ppt_w*1.125000"/>
                                          </p:val>
                                        </p:tav>
                                        <p:tav tm="100000">
                                          <p:val>
                                            <p:strVal val="#ppt_x"/>
                                          </p:val>
                                        </p:tav>
                                      </p:tavLst>
                                    </p:anim>
                                    <p:animEffect transition="in" filter="wipe(right)">
                                      <p:cBhvr>
                                        <p:cTn id="5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827C183-E037-76DB-3739-0E67297F4A6C}"/>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CC5684-5814-50DC-3388-3FA3BB561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D1EB19-615C-3092-6A7C-3F2BC296C29C}"/>
              </a:ext>
            </a:extLst>
          </p:cNvPr>
          <p:cNvSpPr>
            <a:spLocks noGrp="1"/>
          </p:cNvSpPr>
          <p:nvPr>
            <p:ph type="title"/>
          </p:nvPr>
        </p:nvSpPr>
        <p:spPr>
          <a:xfrm>
            <a:off x="567656" y="2953829"/>
            <a:ext cx="6268770" cy="1536192"/>
          </a:xfrm>
        </p:spPr>
        <p:txBody>
          <a:bodyPr anchor="b">
            <a:noAutofit/>
          </a:bodyPr>
          <a:lstStyle/>
          <a:p>
            <a:pPr>
              <a:lnSpc>
                <a:spcPct val="120000"/>
              </a:lnSpc>
              <a:spcBef>
                <a:spcPts val="600"/>
              </a:spcBef>
              <a:spcAft>
                <a:spcPts val="800"/>
              </a:spcAft>
            </a:pPr>
            <a:r>
              <a:rPr lang="en-IN" sz="2400" kern="100" dirty="0">
                <a:solidFill>
                  <a:srgbClr val="000000"/>
                </a:solidFill>
                <a:effectLst/>
                <a:latin typeface="Aptos" panose="020B0004020202020204" pitchFamily="34" charset="0"/>
                <a:ea typeface="Times"/>
                <a:cs typeface="Times"/>
              </a:rPr>
              <a:t> </a:t>
            </a:r>
            <a:r>
              <a:rPr lang="en-IN" sz="2200" kern="100" dirty="0">
                <a:solidFill>
                  <a:srgbClr val="000000"/>
                </a:solidFill>
                <a:effectLst/>
                <a:latin typeface="Aptos" panose="020B0004020202020204" pitchFamily="34" charset="0"/>
                <a:ea typeface="Times"/>
                <a:cs typeface="Times"/>
              </a:rPr>
              <a:t>Write a SQL command to find employees who have a higher salary than the average salary of their department.</a:t>
            </a:r>
            <a:br>
              <a:rPr lang="en-IN" sz="2200" kern="100" dirty="0">
                <a:solidFill>
                  <a:srgbClr val="000000"/>
                </a:solidFill>
                <a:effectLst/>
                <a:latin typeface="Aptos" panose="020B0004020202020204" pitchFamily="34" charset="0"/>
                <a:ea typeface="Times"/>
                <a:cs typeface="Times"/>
              </a:rPr>
            </a:br>
            <a:br>
              <a:rPr lang="en-IN" sz="2200" kern="100" dirty="0">
                <a:solidFill>
                  <a:srgbClr val="000000"/>
                </a:solidFill>
                <a:effectLst/>
                <a:latin typeface="Aptos" panose="020B0004020202020204" pitchFamily="34" charset="0"/>
                <a:ea typeface="Times"/>
                <a:cs typeface="Times"/>
              </a:rPr>
            </a:br>
            <a:br>
              <a:rPr lang="en-IN" sz="2400" kern="100" dirty="0">
                <a:solidFill>
                  <a:srgbClr val="000000"/>
                </a:solidFill>
                <a:effectLst/>
                <a:latin typeface="Aptos" panose="020B0004020202020204" pitchFamily="34" charset="0"/>
                <a:ea typeface="Times"/>
                <a:cs typeface="Times"/>
              </a:rPr>
            </a:br>
            <a:br>
              <a:rPr lang="en-IN" sz="2400" kern="100" dirty="0">
                <a:solidFill>
                  <a:srgbClr val="000000"/>
                </a:solidFill>
                <a:effectLst/>
                <a:latin typeface="Aptos" panose="020B0004020202020204" pitchFamily="34" charset="0"/>
                <a:ea typeface="Open Sans" panose="020B0606030504020204" pitchFamily="34" charset="0"/>
                <a:cs typeface="Open Sans" panose="020B0606030504020204" pitchFamily="34" charset="0"/>
              </a:rPr>
            </a:br>
            <a:br>
              <a:rPr lang="en-IN" sz="2400" kern="100" dirty="0">
                <a:solidFill>
                  <a:srgbClr val="000000"/>
                </a:solidFill>
                <a:effectLst/>
                <a:latin typeface="Aptos" panose="020B0004020202020204" pitchFamily="34" charset="0"/>
                <a:ea typeface="Times"/>
                <a:cs typeface="Times"/>
              </a:rPr>
            </a:br>
            <a:endParaRPr lang="en-IN" sz="2400" kern="100" dirty="0">
              <a:effectLst/>
              <a:latin typeface="Aptos" panose="020B0004020202020204" pitchFamily="34" charset="0"/>
              <a:ea typeface="Open Sans" panose="020B0606030504020204" pitchFamily="34" charset="0"/>
              <a:cs typeface="Open Sans" panose="020B0606030504020204" pitchFamily="34" charset="0"/>
            </a:endParaRPr>
          </a:p>
        </p:txBody>
      </p:sp>
      <p:sp>
        <p:nvSpPr>
          <p:cNvPr id="11" name="Rectangle 10">
            <a:extLst>
              <a:ext uri="{FF2B5EF4-FFF2-40B4-BE49-F238E27FC236}">
                <a16:creationId xmlns:a16="http://schemas.microsoft.com/office/drawing/2014/main" id="{85734EF0-0479-FB98-C9C1-385AED894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F0CDD838-2B94-AC03-2169-AB23F97C0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65768E3B-D49F-FAA6-6BD9-1AB40DB20C7A}"/>
              </a:ext>
            </a:extLst>
          </p:cNvPr>
          <p:cNvSpPr>
            <a:spLocks noGrp="1"/>
          </p:cNvSpPr>
          <p:nvPr>
            <p:ph idx="1"/>
          </p:nvPr>
        </p:nvSpPr>
        <p:spPr>
          <a:xfrm>
            <a:off x="615458" y="3188671"/>
            <a:ext cx="6268770" cy="3274522"/>
          </a:xfrm>
        </p:spPr>
        <p:txBody>
          <a:bodyPr>
            <a:noAutofit/>
          </a:bodyPr>
          <a:lstStyle/>
          <a:p>
            <a:pPr indent="0">
              <a:lnSpc>
                <a:spcPct val="120000"/>
              </a:lnSpc>
              <a:spcBef>
                <a:spcPts val="600"/>
              </a:spcBef>
              <a:buNone/>
            </a:pPr>
            <a:r>
              <a:rPr lang="en-IN" sz="1800" b="1" i="1" kern="100" dirty="0">
                <a:solidFill>
                  <a:srgbClr val="000000"/>
                </a:solidFill>
                <a:effectLst/>
                <a:latin typeface="Times"/>
                <a:ea typeface="Times"/>
                <a:cs typeface="Times"/>
              </a:rPr>
              <a:t>SELECT </a:t>
            </a:r>
            <a:r>
              <a:rPr lang="en-IN" sz="1800" b="1" i="1" kern="100" dirty="0" err="1">
                <a:solidFill>
                  <a:srgbClr val="000000"/>
                </a:solidFill>
                <a:effectLst/>
                <a:latin typeface="Times"/>
                <a:ea typeface="Times"/>
                <a:cs typeface="Times"/>
              </a:rPr>
              <a:t>EmployeeID</a:t>
            </a:r>
            <a:r>
              <a:rPr lang="en-IN" sz="1800" b="1" i="1" kern="100" dirty="0">
                <a:solidFill>
                  <a:srgbClr val="000000"/>
                </a:solidFill>
                <a:effectLst/>
                <a:latin typeface="Times"/>
                <a:ea typeface="Times"/>
                <a:cs typeface="Times"/>
              </a:rPr>
              <a:t>, FirstName, </a:t>
            </a:r>
            <a:r>
              <a:rPr lang="en-IN" sz="1800" b="1" i="1" kern="100" dirty="0" err="1">
                <a:solidFill>
                  <a:srgbClr val="000000"/>
                </a:solidFill>
                <a:effectLst/>
                <a:latin typeface="Times"/>
                <a:ea typeface="Times"/>
                <a:cs typeface="Times"/>
              </a:rPr>
              <a:t>LastName</a:t>
            </a:r>
            <a:r>
              <a:rPr lang="en-IN" sz="1800" b="1" i="1" kern="100" dirty="0">
                <a:solidFill>
                  <a:srgbClr val="000000"/>
                </a:solidFill>
                <a:effectLst/>
                <a:latin typeface="Times"/>
                <a:ea typeface="Times"/>
                <a:cs typeface="Times"/>
              </a:rPr>
              <a:t>, Department, Salary</a:t>
            </a:r>
          </a:p>
          <a:p>
            <a:pPr indent="0">
              <a:lnSpc>
                <a:spcPct val="120000"/>
              </a:lnSpc>
              <a:spcBef>
                <a:spcPts val="600"/>
              </a:spcBef>
              <a:buNone/>
            </a:pPr>
            <a:r>
              <a:rPr lang="en-IN" sz="1800" b="1" i="1" kern="100" dirty="0">
                <a:solidFill>
                  <a:srgbClr val="000000"/>
                </a:solidFill>
                <a:effectLst/>
                <a:latin typeface="Times"/>
                <a:ea typeface="Times"/>
                <a:cs typeface="Times"/>
              </a:rPr>
              <a:t>FROM Employee e</a:t>
            </a:r>
          </a:p>
          <a:p>
            <a:pPr indent="0">
              <a:lnSpc>
                <a:spcPct val="120000"/>
              </a:lnSpc>
              <a:spcBef>
                <a:spcPts val="600"/>
              </a:spcBef>
              <a:buNone/>
            </a:pPr>
            <a:r>
              <a:rPr lang="en-IN" sz="1800" b="1" i="1" kern="100" dirty="0">
                <a:solidFill>
                  <a:srgbClr val="000000"/>
                </a:solidFill>
                <a:effectLst/>
                <a:latin typeface="Times"/>
                <a:ea typeface="Times"/>
                <a:cs typeface="Times"/>
              </a:rPr>
              <a:t>WHERE Salary &gt; (</a:t>
            </a:r>
          </a:p>
          <a:p>
            <a:pPr indent="0">
              <a:lnSpc>
                <a:spcPct val="120000"/>
              </a:lnSpc>
              <a:spcBef>
                <a:spcPts val="600"/>
              </a:spcBef>
              <a:buNone/>
            </a:pPr>
            <a:r>
              <a:rPr lang="en-IN" sz="1800" b="1" i="1" kern="100" dirty="0">
                <a:solidFill>
                  <a:srgbClr val="000000"/>
                </a:solidFill>
                <a:effectLst/>
                <a:latin typeface="Times"/>
                <a:ea typeface="Times"/>
                <a:cs typeface="Times"/>
              </a:rPr>
              <a:t>    SELECT AVG(Salary)</a:t>
            </a:r>
          </a:p>
          <a:p>
            <a:pPr indent="0">
              <a:lnSpc>
                <a:spcPct val="120000"/>
              </a:lnSpc>
              <a:spcBef>
                <a:spcPts val="600"/>
              </a:spcBef>
              <a:buNone/>
            </a:pPr>
            <a:r>
              <a:rPr lang="en-IN" sz="1800" b="1" i="1" kern="100" dirty="0">
                <a:solidFill>
                  <a:srgbClr val="000000"/>
                </a:solidFill>
                <a:effectLst/>
                <a:latin typeface="Times"/>
                <a:ea typeface="Times"/>
                <a:cs typeface="Times"/>
              </a:rPr>
              <a:t>    FROM Employee</a:t>
            </a:r>
          </a:p>
          <a:p>
            <a:pPr indent="0">
              <a:lnSpc>
                <a:spcPct val="120000"/>
              </a:lnSpc>
              <a:spcBef>
                <a:spcPts val="600"/>
              </a:spcBef>
              <a:buNone/>
            </a:pPr>
            <a:r>
              <a:rPr lang="en-IN" sz="1800" b="1" i="1" kern="100" dirty="0">
                <a:solidFill>
                  <a:srgbClr val="000000"/>
                </a:solidFill>
                <a:effectLst/>
                <a:latin typeface="Times"/>
                <a:ea typeface="Times"/>
                <a:cs typeface="Times"/>
              </a:rPr>
              <a:t>    WHERE Department = </a:t>
            </a:r>
            <a:r>
              <a:rPr lang="en-IN" sz="1800" b="1" i="1" kern="100" dirty="0" err="1">
                <a:solidFill>
                  <a:srgbClr val="000000"/>
                </a:solidFill>
                <a:effectLst/>
                <a:latin typeface="Times"/>
                <a:ea typeface="Times"/>
                <a:cs typeface="Times"/>
              </a:rPr>
              <a:t>e.Department</a:t>
            </a:r>
            <a:endParaRPr lang="en-IN" sz="1800" b="1" i="1" kern="100" dirty="0">
              <a:solidFill>
                <a:srgbClr val="000000"/>
              </a:solidFill>
              <a:effectLst/>
              <a:latin typeface="Times"/>
              <a:ea typeface="Times"/>
              <a:cs typeface="Times"/>
            </a:endParaRPr>
          </a:p>
          <a:p>
            <a:pPr indent="0">
              <a:lnSpc>
                <a:spcPct val="120000"/>
              </a:lnSpc>
              <a:spcBef>
                <a:spcPts val="600"/>
              </a:spcBef>
              <a:buNone/>
            </a:pPr>
            <a:r>
              <a:rPr lang="en-IN" sz="1800" b="1" i="1" kern="100" dirty="0">
                <a:solidFill>
                  <a:srgbClr val="000000"/>
                </a:solidFill>
                <a:effectLst/>
                <a:latin typeface="Times"/>
                <a:ea typeface="Times"/>
                <a:cs typeface="Times"/>
              </a:rPr>
              <a:t>)</a:t>
            </a:r>
          </a:p>
          <a:p>
            <a:pPr indent="0">
              <a:lnSpc>
                <a:spcPct val="120000"/>
              </a:lnSpc>
              <a:spcBef>
                <a:spcPts val="600"/>
              </a:spcBef>
              <a:buNone/>
            </a:pPr>
            <a:r>
              <a:rPr lang="en-IN" sz="1800" b="1" i="1" kern="100" dirty="0">
                <a:solidFill>
                  <a:srgbClr val="000000"/>
                </a:solidFill>
                <a:effectLst/>
                <a:latin typeface="Times"/>
                <a:ea typeface="Times"/>
                <a:cs typeface="Times"/>
              </a:rPr>
              <a:t>ORDER BY Department;</a:t>
            </a: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2FA1C0E9-26E1-70E4-82D0-761348B4CA38}"/>
              </a:ext>
            </a:extLst>
          </p:cNvPr>
          <p:cNvPicPr>
            <a:picLocks noChangeAspect="1"/>
          </p:cNvPicPr>
          <p:nvPr/>
        </p:nvPicPr>
        <p:blipFill>
          <a:blip r:embed="rId2"/>
          <a:stretch>
            <a:fillRect/>
          </a:stretch>
        </p:blipFill>
        <p:spPr>
          <a:xfrm>
            <a:off x="6836426" y="978871"/>
            <a:ext cx="5143500" cy="4648200"/>
          </a:xfrm>
          <a:prstGeom prst="rect">
            <a:avLst/>
          </a:prstGeom>
        </p:spPr>
      </p:pic>
    </p:spTree>
    <p:extLst>
      <p:ext uri="{BB962C8B-B14F-4D97-AF65-F5344CB8AC3E}">
        <p14:creationId xmlns:p14="http://schemas.microsoft.com/office/powerpoint/2010/main" val="3058619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xEl>
                                              <p:pRg st="0" end="0"/>
                                            </p:txEl>
                                          </p:spTgt>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900" decel="100000" fill="hold"/>
                                        <p:tgtEl>
                                          <p:spTgt spid="3">
                                            <p:txEl>
                                              <p:pRg st="1" end="1"/>
                                            </p:txEl>
                                          </p:spTgt>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
                                            <p:txEl>
                                              <p:pRg st="1" end="1"/>
                                            </p:txEl>
                                          </p:spTgt>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900" decel="100000" fill="hold"/>
                                        <p:tgtEl>
                                          <p:spTgt spid="3">
                                            <p:txEl>
                                              <p:pRg st="2" end="2"/>
                                            </p:txEl>
                                          </p:spTgt>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
                                            <p:txEl>
                                              <p:pRg st="2" end="2"/>
                                            </p:txEl>
                                          </p:spTgt>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900" decel="100000" fill="hold"/>
                                        <p:tgtEl>
                                          <p:spTgt spid="3">
                                            <p:txEl>
                                              <p:pRg st="3" end="3"/>
                                            </p:txEl>
                                          </p:spTgt>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
                                            <p:txEl>
                                              <p:pRg st="3" end="3"/>
                                            </p:txEl>
                                          </p:spTgt>
                                        </p:tgtEl>
                                        <p:attrNameLst>
                                          <p:attrName>ppt_y</p:attrName>
                                        </p:attrNameLst>
                                      </p:cBhvr>
                                      <p:tavLst>
                                        <p:tav tm="0">
                                          <p:val>
                                            <p:strVal val="#ppt_y-.03"/>
                                          </p:val>
                                        </p:tav>
                                        <p:tav tm="100000">
                                          <p:val>
                                            <p:strVal val="#ppt_y"/>
                                          </p:val>
                                        </p:tav>
                                      </p:tavLst>
                                    </p:anim>
                                  </p:childTnLst>
                                </p:cTn>
                              </p:par>
                              <p:par>
                                <p:cTn id="29" presetID="37"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900" decel="100000" fill="hold"/>
                                        <p:tgtEl>
                                          <p:spTgt spid="3">
                                            <p:txEl>
                                              <p:pRg st="4" end="4"/>
                                            </p:txEl>
                                          </p:spTgt>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
                                            <p:txEl>
                                              <p:pRg st="4" end="4"/>
                                            </p:txEl>
                                          </p:spTgt>
                                        </p:tgtEl>
                                        <p:attrNameLst>
                                          <p:attrName>ppt_y</p:attrName>
                                        </p:attrNameLst>
                                      </p:cBhvr>
                                      <p:tavLst>
                                        <p:tav tm="0">
                                          <p:val>
                                            <p:strVal val="#ppt_y-.03"/>
                                          </p:val>
                                        </p:tav>
                                        <p:tav tm="100000">
                                          <p:val>
                                            <p:strVal val="#ppt_y"/>
                                          </p:val>
                                        </p:tav>
                                      </p:tavLst>
                                    </p:anim>
                                  </p:childTnLst>
                                </p:cTn>
                              </p:par>
                              <p:par>
                                <p:cTn id="35" presetID="37" presetClass="entr" presetSubtype="0"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900" decel="100000" fill="hold"/>
                                        <p:tgtEl>
                                          <p:spTgt spid="3">
                                            <p:txEl>
                                              <p:pRg st="5" end="5"/>
                                            </p:txEl>
                                          </p:spTgt>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3">
                                            <p:txEl>
                                              <p:pRg st="5" end="5"/>
                                            </p:txEl>
                                          </p:spTgt>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1000"/>
                                        <p:tgtEl>
                                          <p:spTgt spid="3">
                                            <p:txEl>
                                              <p:pRg st="6" end="6"/>
                                            </p:txEl>
                                          </p:spTgt>
                                        </p:tgtEl>
                                      </p:cBhvr>
                                    </p:animEffect>
                                    <p:anim calcmode="lin" valueType="num">
                                      <p:cBhvr>
                                        <p:cTn id="4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5" dur="900" decel="100000" fill="hold"/>
                                        <p:tgtEl>
                                          <p:spTgt spid="3">
                                            <p:txEl>
                                              <p:pRg st="6" end="6"/>
                                            </p:txEl>
                                          </p:spTgt>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3">
                                            <p:txEl>
                                              <p:pRg st="6" end="6"/>
                                            </p:txEl>
                                          </p:spTgt>
                                        </p:tgtEl>
                                        <p:attrNameLst>
                                          <p:attrName>ppt_y</p:attrName>
                                        </p:attrNameLst>
                                      </p:cBhvr>
                                      <p:tavLst>
                                        <p:tav tm="0">
                                          <p:val>
                                            <p:strVal val="#ppt_y-.03"/>
                                          </p:val>
                                        </p:tav>
                                        <p:tav tm="100000">
                                          <p:val>
                                            <p:strVal val="#ppt_y"/>
                                          </p:val>
                                        </p:tav>
                                      </p:tavLst>
                                    </p:anim>
                                  </p:childTnLst>
                                </p:cTn>
                              </p:par>
                              <p:par>
                                <p:cTn id="47" presetID="37" presetClass="entr" presetSubtype="0" fill="hold" nodeType="with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900" decel="100000" fill="hold"/>
                                        <p:tgtEl>
                                          <p:spTgt spid="3">
                                            <p:txEl>
                                              <p:pRg st="7" end="7"/>
                                            </p:txEl>
                                          </p:spTgt>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3">
                                            <p:txEl>
                                              <p:pRg st="7" end="7"/>
                                            </p:txEl>
                                          </p:spTgt>
                                        </p:tgtEl>
                                        <p:attrNameLst>
                                          <p:attrName>ppt_y</p:attrName>
                                        </p:attrNameLst>
                                      </p:cBhvr>
                                      <p:tavLst>
                                        <p:tav tm="0">
                                          <p:val>
                                            <p:strVal val="#ppt_y-.03"/>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2" presetClass="entr" presetSubtype="8"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anim calcmode="lin" valueType="num">
                                      <p:cBhvr additive="base">
                                        <p:cTn id="57" dur="500"/>
                                        <p:tgtEl>
                                          <p:spTgt spid="6"/>
                                        </p:tgtEl>
                                        <p:attrNameLst>
                                          <p:attrName>ppt_x</p:attrName>
                                        </p:attrNameLst>
                                      </p:cBhvr>
                                      <p:tavLst>
                                        <p:tav tm="0">
                                          <p:val>
                                            <p:strVal val="#ppt_x-#ppt_w*1.125000"/>
                                          </p:val>
                                        </p:tav>
                                        <p:tav tm="100000">
                                          <p:val>
                                            <p:strVal val="#ppt_x"/>
                                          </p:val>
                                        </p:tav>
                                      </p:tavLst>
                                    </p:anim>
                                    <p:animEffect transition="in" filter="wipe(right)">
                                      <p:cBhvr>
                                        <p:cTn id="5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25D02A7-2A5B-54F5-1DC5-A56CD775BEAB}"/>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21F0F5-8E37-8F03-35CA-D2A0C9F02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074FDA-79ED-09E6-D477-6FADD6101D64}"/>
              </a:ext>
            </a:extLst>
          </p:cNvPr>
          <p:cNvSpPr>
            <a:spLocks noGrp="1"/>
          </p:cNvSpPr>
          <p:nvPr>
            <p:ph type="title"/>
          </p:nvPr>
        </p:nvSpPr>
        <p:spPr>
          <a:xfrm>
            <a:off x="567656" y="3188671"/>
            <a:ext cx="6268770" cy="1536192"/>
          </a:xfrm>
        </p:spPr>
        <p:txBody>
          <a:bodyPr anchor="b">
            <a:noAutofit/>
          </a:bodyPr>
          <a:lstStyle/>
          <a:p>
            <a:pPr>
              <a:lnSpc>
                <a:spcPct val="120000"/>
              </a:lnSpc>
              <a:spcBef>
                <a:spcPts val="600"/>
              </a:spcBef>
              <a:spcAft>
                <a:spcPts val="800"/>
              </a:spcAft>
            </a:pPr>
            <a:r>
              <a:rPr lang="en-IN" sz="2200" kern="100" dirty="0">
                <a:solidFill>
                  <a:srgbClr val="000000"/>
                </a:solidFill>
                <a:effectLst/>
                <a:latin typeface="Aptos" panose="020B0004020202020204" pitchFamily="34" charset="0"/>
                <a:ea typeface="Times"/>
                <a:cs typeface="Times"/>
              </a:rPr>
              <a:t>Write a SQL command to list employees who have the highest job satisfaction in their department.</a:t>
            </a:r>
            <a:br>
              <a:rPr lang="en-IN" sz="2200" kern="100" dirty="0">
                <a:solidFill>
                  <a:srgbClr val="000000"/>
                </a:solidFill>
                <a:effectLst/>
                <a:latin typeface="Aptos" panose="020B0004020202020204" pitchFamily="34" charset="0"/>
                <a:ea typeface="Times"/>
                <a:cs typeface="Times"/>
              </a:rPr>
            </a:br>
            <a:br>
              <a:rPr lang="en-IN" sz="2200" kern="100" dirty="0">
                <a:solidFill>
                  <a:srgbClr val="000000"/>
                </a:solidFill>
                <a:effectLst/>
                <a:latin typeface="Aptos" panose="020B0004020202020204" pitchFamily="34" charset="0"/>
                <a:ea typeface="Times"/>
                <a:cs typeface="Times"/>
              </a:rPr>
            </a:br>
            <a:br>
              <a:rPr lang="en-IN" sz="2200" kern="100" dirty="0">
                <a:solidFill>
                  <a:srgbClr val="000000"/>
                </a:solidFill>
                <a:effectLst/>
                <a:latin typeface="Aptos" panose="020B0004020202020204" pitchFamily="34" charset="0"/>
                <a:ea typeface="Times"/>
                <a:cs typeface="Times"/>
              </a:rPr>
            </a:br>
            <a:br>
              <a:rPr lang="en-IN" sz="2400" kern="100" dirty="0">
                <a:solidFill>
                  <a:srgbClr val="000000"/>
                </a:solidFill>
                <a:effectLst/>
                <a:latin typeface="Aptos" panose="020B0004020202020204" pitchFamily="34" charset="0"/>
                <a:ea typeface="Times"/>
                <a:cs typeface="Times"/>
              </a:rPr>
            </a:br>
            <a:br>
              <a:rPr lang="en-IN" sz="2400" kern="100" dirty="0">
                <a:solidFill>
                  <a:srgbClr val="000000"/>
                </a:solidFill>
                <a:effectLst/>
                <a:latin typeface="Aptos" panose="020B0004020202020204" pitchFamily="34" charset="0"/>
                <a:ea typeface="Open Sans" panose="020B0606030504020204" pitchFamily="34" charset="0"/>
                <a:cs typeface="Open Sans" panose="020B0606030504020204" pitchFamily="34" charset="0"/>
              </a:rPr>
            </a:br>
            <a:br>
              <a:rPr lang="en-IN" sz="2400" kern="100" dirty="0">
                <a:solidFill>
                  <a:srgbClr val="000000"/>
                </a:solidFill>
                <a:effectLst/>
                <a:latin typeface="Aptos" panose="020B0004020202020204" pitchFamily="34" charset="0"/>
                <a:ea typeface="Times"/>
                <a:cs typeface="Times"/>
              </a:rPr>
            </a:br>
            <a:endParaRPr lang="en-IN" sz="2400" kern="100" dirty="0">
              <a:effectLst/>
              <a:latin typeface="Aptos" panose="020B0004020202020204" pitchFamily="34" charset="0"/>
              <a:ea typeface="Open Sans" panose="020B0606030504020204" pitchFamily="34" charset="0"/>
              <a:cs typeface="Open Sans" panose="020B0606030504020204" pitchFamily="34" charset="0"/>
            </a:endParaRPr>
          </a:p>
        </p:txBody>
      </p:sp>
      <p:sp>
        <p:nvSpPr>
          <p:cNvPr id="11" name="Rectangle 10">
            <a:extLst>
              <a:ext uri="{FF2B5EF4-FFF2-40B4-BE49-F238E27FC236}">
                <a16:creationId xmlns:a16="http://schemas.microsoft.com/office/drawing/2014/main" id="{ED8F2807-62F3-DA41-8F5F-9DA5E4641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8CB9050-DFF4-38C8-C4CD-576198131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0BD8868-E15B-941F-35A8-B514AEB11303}"/>
              </a:ext>
            </a:extLst>
          </p:cNvPr>
          <p:cNvSpPr>
            <a:spLocks noGrp="1"/>
          </p:cNvSpPr>
          <p:nvPr>
            <p:ph idx="1"/>
          </p:nvPr>
        </p:nvSpPr>
        <p:spPr>
          <a:xfrm>
            <a:off x="194444" y="2935541"/>
            <a:ext cx="7466224" cy="4747192"/>
          </a:xfrm>
        </p:spPr>
        <p:txBody>
          <a:bodyPr>
            <a:noAutofit/>
          </a:bodyPr>
          <a:lstStyle/>
          <a:p>
            <a:pPr marL="0" indent="0">
              <a:lnSpc>
                <a:spcPct val="115000"/>
              </a:lnSpc>
              <a:spcAft>
                <a:spcPts val="800"/>
              </a:spcAft>
              <a:buNone/>
            </a:pPr>
            <a:r>
              <a:rPr lang="en-IN" sz="1300" b="1" i="1" kern="100" dirty="0">
                <a:solidFill>
                  <a:srgbClr val="000000"/>
                </a:solidFill>
                <a:effectLst/>
                <a:latin typeface="Times"/>
                <a:ea typeface="Times"/>
                <a:cs typeface="Times"/>
              </a:rPr>
              <a:t>SELECT </a:t>
            </a:r>
            <a:r>
              <a:rPr lang="en-IN" sz="1300" b="1" i="1" kern="100" dirty="0" err="1">
                <a:solidFill>
                  <a:srgbClr val="000000"/>
                </a:solidFill>
                <a:effectLst/>
                <a:latin typeface="Times"/>
                <a:ea typeface="Times"/>
                <a:cs typeface="Times"/>
              </a:rPr>
              <a:t>e.FirstName</a:t>
            </a:r>
            <a:r>
              <a:rPr lang="en-IN" sz="1300" b="1" i="1" kern="100" dirty="0">
                <a:solidFill>
                  <a:srgbClr val="000000"/>
                </a:solidFill>
                <a:effectLst/>
                <a:latin typeface="Times"/>
                <a:ea typeface="Times"/>
                <a:cs typeface="Times"/>
              </a:rPr>
              <a:t>, </a:t>
            </a:r>
            <a:r>
              <a:rPr lang="en-IN" sz="1300" b="1" i="1" kern="100" dirty="0" err="1">
                <a:solidFill>
                  <a:srgbClr val="000000"/>
                </a:solidFill>
                <a:effectLst/>
                <a:latin typeface="Times"/>
                <a:ea typeface="Times"/>
                <a:cs typeface="Times"/>
              </a:rPr>
              <a:t>e.LastName</a:t>
            </a:r>
            <a:r>
              <a:rPr lang="en-IN" sz="1300" b="1" i="1" kern="100" dirty="0">
                <a:solidFill>
                  <a:srgbClr val="000000"/>
                </a:solidFill>
                <a:effectLst/>
                <a:latin typeface="Times"/>
                <a:ea typeface="Times"/>
                <a:cs typeface="Times"/>
              </a:rPr>
              <a:t>, </a:t>
            </a:r>
            <a:r>
              <a:rPr lang="en-IN" sz="1300" b="1" i="1" kern="100" dirty="0" err="1">
                <a:solidFill>
                  <a:srgbClr val="000000"/>
                </a:solidFill>
                <a:effectLst/>
                <a:latin typeface="Times"/>
                <a:ea typeface="Times"/>
                <a:cs typeface="Times"/>
              </a:rPr>
              <a:t>e.Department</a:t>
            </a:r>
            <a:r>
              <a:rPr lang="en-IN" sz="1300" b="1" i="1" kern="100" dirty="0">
                <a:solidFill>
                  <a:srgbClr val="000000"/>
                </a:solidFill>
                <a:effectLst/>
                <a:latin typeface="Times"/>
                <a:ea typeface="Times"/>
                <a:cs typeface="Times"/>
              </a:rPr>
              <a:t>, </a:t>
            </a:r>
            <a:r>
              <a:rPr lang="en-IN" sz="1300" b="1" i="1" kern="100" dirty="0" err="1">
                <a:solidFill>
                  <a:srgbClr val="000000"/>
                </a:solidFill>
                <a:effectLst/>
                <a:latin typeface="Times"/>
                <a:ea typeface="Times"/>
                <a:cs typeface="Times"/>
              </a:rPr>
              <a:t>p.JobSatisfaction</a:t>
            </a:r>
            <a:endParaRPr lang="en-IN" sz="13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15000"/>
              </a:lnSpc>
              <a:spcAft>
                <a:spcPts val="800"/>
              </a:spcAft>
              <a:buNone/>
            </a:pPr>
            <a:r>
              <a:rPr lang="en-IN" sz="1300" b="1" i="1" kern="100" dirty="0">
                <a:solidFill>
                  <a:srgbClr val="000000"/>
                </a:solidFill>
                <a:effectLst/>
                <a:latin typeface="Times"/>
                <a:ea typeface="Times"/>
                <a:cs typeface="Times"/>
              </a:rPr>
              <a:t>FROM Employee e</a:t>
            </a:r>
            <a:endParaRPr lang="en-IN" sz="13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15000"/>
              </a:lnSpc>
              <a:spcAft>
                <a:spcPts val="800"/>
              </a:spcAft>
              <a:buNone/>
            </a:pPr>
            <a:r>
              <a:rPr lang="en-IN" sz="1300" b="1" i="1" kern="100" dirty="0">
                <a:solidFill>
                  <a:srgbClr val="000000"/>
                </a:solidFill>
                <a:effectLst/>
                <a:latin typeface="Times"/>
                <a:ea typeface="Times"/>
                <a:cs typeface="Times"/>
              </a:rPr>
              <a:t>JOIN </a:t>
            </a:r>
            <a:r>
              <a:rPr lang="en-IN" sz="1300" b="1" i="1" kern="100" dirty="0" err="1">
                <a:solidFill>
                  <a:srgbClr val="000000"/>
                </a:solidFill>
                <a:effectLst/>
                <a:latin typeface="Times"/>
                <a:ea typeface="Times"/>
                <a:cs typeface="Times"/>
              </a:rPr>
              <a:t>PerformanceRating</a:t>
            </a:r>
            <a:r>
              <a:rPr lang="en-IN" sz="1300" b="1" i="1" kern="100" dirty="0">
                <a:solidFill>
                  <a:srgbClr val="000000"/>
                </a:solidFill>
                <a:effectLst/>
                <a:latin typeface="Times"/>
                <a:ea typeface="Times"/>
                <a:cs typeface="Times"/>
              </a:rPr>
              <a:t> p ON </a:t>
            </a:r>
            <a:r>
              <a:rPr lang="en-IN" sz="1300" b="1" i="1" kern="100" dirty="0" err="1">
                <a:solidFill>
                  <a:srgbClr val="000000"/>
                </a:solidFill>
                <a:effectLst/>
                <a:latin typeface="Times"/>
                <a:ea typeface="Times"/>
                <a:cs typeface="Times"/>
              </a:rPr>
              <a:t>e.EmployeeId</a:t>
            </a:r>
            <a:r>
              <a:rPr lang="en-IN" sz="1300" b="1" i="1" kern="100" dirty="0">
                <a:solidFill>
                  <a:srgbClr val="000000"/>
                </a:solidFill>
                <a:effectLst/>
                <a:latin typeface="Times"/>
                <a:ea typeface="Times"/>
                <a:cs typeface="Times"/>
              </a:rPr>
              <a:t> = </a:t>
            </a:r>
            <a:r>
              <a:rPr lang="en-IN" sz="1300" b="1" i="1" kern="100" dirty="0" err="1">
                <a:solidFill>
                  <a:srgbClr val="000000"/>
                </a:solidFill>
                <a:effectLst/>
                <a:latin typeface="Times"/>
                <a:ea typeface="Times"/>
                <a:cs typeface="Times"/>
              </a:rPr>
              <a:t>p.EmployeeId</a:t>
            </a:r>
            <a:endParaRPr lang="en-IN" sz="13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15000"/>
              </a:lnSpc>
              <a:spcAft>
                <a:spcPts val="800"/>
              </a:spcAft>
              <a:buNone/>
            </a:pPr>
            <a:r>
              <a:rPr lang="en-IN" sz="1300" b="1" i="1" kern="100" dirty="0">
                <a:solidFill>
                  <a:srgbClr val="000000"/>
                </a:solidFill>
                <a:effectLst/>
                <a:latin typeface="Times"/>
                <a:ea typeface="Times"/>
                <a:cs typeface="Times"/>
              </a:rPr>
              <a:t>WHERE </a:t>
            </a:r>
            <a:r>
              <a:rPr lang="en-IN" sz="1300" b="1" i="1" kern="100" dirty="0" err="1">
                <a:solidFill>
                  <a:srgbClr val="000000"/>
                </a:solidFill>
                <a:effectLst/>
                <a:latin typeface="Times"/>
                <a:ea typeface="Times"/>
                <a:cs typeface="Times"/>
              </a:rPr>
              <a:t>p.JobSatisfaction</a:t>
            </a:r>
            <a:r>
              <a:rPr lang="en-IN" sz="1300" b="1" i="1" kern="100" dirty="0">
                <a:solidFill>
                  <a:srgbClr val="000000"/>
                </a:solidFill>
                <a:effectLst/>
                <a:latin typeface="Times"/>
                <a:ea typeface="Times"/>
                <a:cs typeface="Times"/>
              </a:rPr>
              <a:t> = (</a:t>
            </a:r>
            <a:endParaRPr lang="en-IN" sz="1300" kern="100" dirty="0">
              <a:latin typeface="Aptos" panose="020B0004020202020204" pitchFamily="34" charset="0"/>
              <a:ea typeface="Times"/>
              <a:cs typeface="Times New Roman" panose="02020603050405020304" pitchFamily="18" charset="0"/>
            </a:endParaRPr>
          </a:p>
          <a:p>
            <a:pPr marL="0" indent="0">
              <a:lnSpc>
                <a:spcPct val="115000"/>
              </a:lnSpc>
              <a:spcAft>
                <a:spcPts val="800"/>
              </a:spcAft>
              <a:buNone/>
            </a:pPr>
            <a:r>
              <a:rPr lang="en-IN" sz="1300" b="1" i="1" kern="100" dirty="0">
                <a:solidFill>
                  <a:srgbClr val="000000"/>
                </a:solidFill>
                <a:effectLst/>
                <a:latin typeface="Times"/>
                <a:ea typeface="Times"/>
                <a:cs typeface="Times"/>
              </a:rPr>
              <a:t> SELECT MAX(p2.JobSatisfaction)</a:t>
            </a:r>
            <a:endParaRPr lang="en-IN" sz="13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15000"/>
              </a:lnSpc>
              <a:spcAft>
                <a:spcPts val="800"/>
              </a:spcAft>
              <a:buNone/>
            </a:pPr>
            <a:r>
              <a:rPr lang="en-IN" sz="1300" b="1" i="1" kern="100" dirty="0">
                <a:solidFill>
                  <a:srgbClr val="000000"/>
                </a:solidFill>
                <a:effectLst/>
                <a:latin typeface="Times"/>
                <a:ea typeface="Times"/>
                <a:cs typeface="Times"/>
              </a:rPr>
              <a:t>    FROM </a:t>
            </a:r>
            <a:r>
              <a:rPr lang="en-IN" sz="1300" b="1" i="1" kern="100" dirty="0" err="1">
                <a:solidFill>
                  <a:srgbClr val="000000"/>
                </a:solidFill>
                <a:effectLst/>
                <a:latin typeface="Times"/>
                <a:ea typeface="Times"/>
                <a:cs typeface="Times"/>
              </a:rPr>
              <a:t>PerformanceRating</a:t>
            </a:r>
            <a:r>
              <a:rPr lang="en-IN" sz="1300" b="1" i="1" kern="100" dirty="0">
                <a:solidFill>
                  <a:srgbClr val="000000"/>
                </a:solidFill>
                <a:effectLst/>
                <a:latin typeface="Times"/>
                <a:ea typeface="Times"/>
                <a:cs typeface="Times"/>
              </a:rPr>
              <a:t> p2</a:t>
            </a:r>
            <a:endParaRPr lang="en-IN" sz="13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15000"/>
              </a:lnSpc>
              <a:spcAft>
                <a:spcPts val="800"/>
              </a:spcAft>
              <a:buNone/>
            </a:pPr>
            <a:r>
              <a:rPr lang="en-IN" sz="1300" b="1" i="1" kern="100" dirty="0">
                <a:solidFill>
                  <a:srgbClr val="000000"/>
                </a:solidFill>
                <a:effectLst/>
                <a:latin typeface="Times"/>
                <a:ea typeface="Times"/>
                <a:cs typeface="Times"/>
              </a:rPr>
              <a:t>    JOIN Employee e2 ON p2.EmployeeId = e2.EmployeeId</a:t>
            </a:r>
            <a:endParaRPr lang="en-IN" sz="13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15000"/>
              </a:lnSpc>
              <a:spcAft>
                <a:spcPts val="800"/>
              </a:spcAft>
              <a:buNone/>
            </a:pPr>
            <a:r>
              <a:rPr lang="en-IN" sz="1300" b="1" i="1" kern="100" dirty="0">
                <a:solidFill>
                  <a:srgbClr val="000000"/>
                </a:solidFill>
                <a:effectLst/>
                <a:latin typeface="Times"/>
                <a:ea typeface="Times"/>
                <a:cs typeface="Times"/>
              </a:rPr>
              <a:t>    WHERE e2.Department = </a:t>
            </a:r>
            <a:r>
              <a:rPr lang="en-IN" sz="1300" b="1" i="1" kern="100" dirty="0" err="1">
                <a:solidFill>
                  <a:srgbClr val="000000"/>
                </a:solidFill>
                <a:effectLst/>
                <a:latin typeface="Times"/>
                <a:ea typeface="Times"/>
                <a:cs typeface="Times"/>
              </a:rPr>
              <a:t>e.Department</a:t>
            </a:r>
            <a:r>
              <a:rPr lang="en-IN" sz="1300" kern="100" dirty="0">
                <a:latin typeface="Aptos" panose="020B0004020202020204" pitchFamily="34" charset="0"/>
                <a:ea typeface="Times"/>
                <a:cs typeface="Times New Roman" panose="02020603050405020304" pitchFamily="18" charset="0"/>
              </a:rPr>
              <a:t> </a:t>
            </a:r>
            <a:r>
              <a:rPr lang="en-IN" sz="1300" b="1" i="1" kern="100" dirty="0">
                <a:solidFill>
                  <a:srgbClr val="000000"/>
                </a:solidFill>
                <a:effectLst/>
                <a:latin typeface="Times"/>
                <a:ea typeface="Times"/>
                <a:cs typeface="Times"/>
              </a:rPr>
              <a:t>)</a:t>
            </a:r>
          </a:p>
          <a:p>
            <a:pPr marL="0" indent="0">
              <a:lnSpc>
                <a:spcPct val="115000"/>
              </a:lnSpc>
              <a:spcAft>
                <a:spcPts val="800"/>
              </a:spcAft>
              <a:buNone/>
            </a:pPr>
            <a:r>
              <a:rPr lang="en-IN" sz="1300" b="1" i="1" kern="100" dirty="0">
                <a:solidFill>
                  <a:srgbClr val="000000"/>
                </a:solidFill>
                <a:latin typeface="Times"/>
                <a:ea typeface="Times"/>
                <a:cs typeface="Times"/>
              </a:rPr>
              <a:t>ORDER BY Department;</a:t>
            </a:r>
            <a:endParaRPr lang="en-IN" sz="13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D9E6042C-E92C-4E5D-16E9-0CAE4B0725C4}"/>
              </a:ext>
            </a:extLst>
          </p:cNvPr>
          <p:cNvPicPr>
            <a:picLocks noChangeAspect="1"/>
          </p:cNvPicPr>
          <p:nvPr/>
        </p:nvPicPr>
        <p:blipFill>
          <a:blip r:embed="rId2"/>
          <a:stretch>
            <a:fillRect/>
          </a:stretch>
        </p:blipFill>
        <p:spPr>
          <a:xfrm>
            <a:off x="7260488" y="314990"/>
            <a:ext cx="4686300" cy="6057900"/>
          </a:xfrm>
          <a:prstGeom prst="rect">
            <a:avLst/>
          </a:prstGeom>
        </p:spPr>
      </p:pic>
    </p:spTree>
    <p:extLst>
      <p:ext uri="{BB962C8B-B14F-4D97-AF65-F5344CB8AC3E}">
        <p14:creationId xmlns:p14="http://schemas.microsoft.com/office/powerpoint/2010/main" val="1682732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xEl>
                                              <p:pRg st="0" end="0"/>
                                            </p:txEl>
                                          </p:spTgt>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900" decel="100000" fill="hold"/>
                                        <p:tgtEl>
                                          <p:spTgt spid="3">
                                            <p:txEl>
                                              <p:pRg st="1" end="1"/>
                                            </p:txEl>
                                          </p:spTgt>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
                                            <p:txEl>
                                              <p:pRg st="1" end="1"/>
                                            </p:txEl>
                                          </p:spTgt>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900" decel="100000" fill="hold"/>
                                        <p:tgtEl>
                                          <p:spTgt spid="3">
                                            <p:txEl>
                                              <p:pRg st="2" end="2"/>
                                            </p:txEl>
                                          </p:spTgt>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
                                            <p:txEl>
                                              <p:pRg st="2" end="2"/>
                                            </p:txEl>
                                          </p:spTgt>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900" decel="100000" fill="hold"/>
                                        <p:tgtEl>
                                          <p:spTgt spid="3">
                                            <p:txEl>
                                              <p:pRg st="3" end="3"/>
                                            </p:txEl>
                                          </p:spTgt>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
                                            <p:txEl>
                                              <p:pRg st="3" end="3"/>
                                            </p:txEl>
                                          </p:spTgt>
                                        </p:tgtEl>
                                        <p:attrNameLst>
                                          <p:attrName>ppt_y</p:attrName>
                                        </p:attrNameLst>
                                      </p:cBhvr>
                                      <p:tavLst>
                                        <p:tav tm="0">
                                          <p:val>
                                            <p:strVal val="#ppt_y-.03"/>
                                          </p:val>
                                        </p:tav>
                                        <p:tav tm="100000">
                                          <p:val>
                                            <p:strVal val="#ppt_y"/>
                                          </p:val>
                                        </p:tav>
                                      </p:tavLst>
                                    </p:anim>
                                  </p:childTnLst>
                                </p:cTn>
                              </p:par>
                              <p:par>
                                <p:cTn id="29" presetID="37"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900" decel="100000" fill="hold"/>
                                        <p:tgtEl>
                                          <p:spTgt spid="3">
                                            <p:txEl>
                                              <p:pRg st="4" end="4"/>
                                            </p:txEl>
                                          </p:spTgt>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
                                            <p:txEl>
                                              <p:pRg st="4" end="4"/>
                                            </p:txEl>
                                          </p:spTgt>
                                        </p:tgtEl>
                                        <p:attrNameLst>
                                          <p:attrName>ppt_y</p:attrName>
                                        </p:attrNameLst>
                                      </p:cBhvr>
                                      <p:tavLst>
                                        <p:tav tm="0">
                                          <p:val>
                                            <p:strVal val="#ppt_y-.03"/>
                                          </p:val>
                                        </p:tav>
                                        <p:tav tm="100000">
                                          <p:val>
                                            <p:strVal val="#ppt_y"/>
                                          </p:val>
                                        </p:tav>
                                      </p:tavLst>
                                    </p:anim>
                                  </p:childTnLst>
                                </p:cTn>
                              </p:par>
                              <p:par>
                                <p:cTn id="35" presetID="37" presetClass="entr" presetSubtype="0"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900" decel="100000" fill="hold"/>
                                        <p:tgtEl>
                                          <p:spTgt spid="3">
                                            <p:txEl>
                                              <p:pRg st="5" end="5"/>
                                            </p:txEl>
                                          </p:spTgt>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3">
                                            <p:txEl>
                                              <p:pRg st="5" end="5"/>
                                            </p:txEl>
                                          </p:spTgt>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1000"/>
                                        <p:tgtEl>
                                          <p:spTgt spid="3">
                                            <p:txEl>
                                              <p:pRg st="6" end="6"/>
                                            </p:txEl>
                                          </p:spTgt>
                                        </p:tgtEl>
                                      </p:cBhvr>
                                    </p:animEffect>
                                    <p:anim calcmode="lin" valueType="num">
                                      <p:cBhvr>
                                        <p:cTn id="4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5" dur="900" decel="100000" fill="hold"/>
                                        <p:tgtEl>
                                          <p:spTgt spid="3">
                                            <p:txEl>
                                              <p:pRg st="6" end="6"/>
                                            </p:txEl>
                                          </p:spTgt>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3">
                                            <p:txEl>
                                              <p:pRg st="6" end="6"/>
                                            </p:txEl>
                                          </p:spTgt>
                                        </p:tgtEl>
                                        <p:attrNameLst>
                                          <p:attrName>ppt_y</p:attrName>
                                        </p:attrNameLst>
                                      </p:cBhvr>
                                      <p:tavLst>
                                        <p:tav tm="0">
                                          <p:val>
                                            <p:strVal val="#ppt_y-.03"/>
                                          </p:val>
                                        </p:tav>
                                        <p:tav tm="100000">
                                          <p:val>
                                            <p:strVal val="#ppt_y"/>
                                          </p:val>
                                        </p:tav>
                                      </p:tavLst>
                                    </p:anim>
                                  </p:childTnLst>
                                </p:cTn>
                              </p:par>
                              <p:par>
                                <p:cTn id="47" presetID="37" presetClass="entr" presetSubtype="0" fill="hold" nodeType="with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900" decel="100000" fill="hold"/>
                                        <p:tgtEl>
                                          <p:spTgt spid="3">
                                            <p:txEl>
                                              <p:pRg st="7" end="7"/>
                                            </p:txEl>
                                          </p:spTgt>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3">
                                            <p:txEl>
                                              <p:pRg st="7" end="7"/>
                                            </p:txEl>
                                          </p:spTgt>
                                        </p:tgtEl>
                                        <p:attrNameLst>
                                          <p:attrName>ppt_y</p:attrName>
                                        </p:attrNameLst>
                                      </p:cBhvr>
                                      <p:tavLst>
                                        <p:tav tm="0">
                                          <p:val>
                                            <p:strVal val="#ppt_y-.03"/>
                                          </p:val>
                                        </p:tav>
                                        <p:tav tm="100000">
                                          <p:val>
                                            <p:strVal val="#ppt_y"/>
                                          </p:val>
                                        </p:tav>
                                      </p:tavLst>
                                    </p:anim>
                                  </p:childTnLst>
                                </p:cTn>
                              </p:par>
                              <p:par>
                                <p:cTn id="53" presetID="37" presetClass="entr" presetSubtype="0" fill="hold"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fade">
                                      <p:cBhvr>
                                        <p:cTn id="55" dur="1000"/>
                                        <p:tgtEl>
                                          <p:spTgt spid="3">
                                            <p:txEl>
                                              <p:pRg st="8" end="8"/>
                                            </p:txEl>
                                          </p:spTgt>
                                        </p:tgtEl>
                                      </p:cBhvr>
                                    </p:animEffect>
                                    <p:anim calcmode="lin" valueType="num">
                                      <p:cBhvr>
                                        <p:cTn id="5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7" dur="900" decel="100000" fill="hold"/>
                                        <p:tgtEl>
                                          <p:spTgt spid="3">
                                            <p:txEl>
                                              <p:pRg st="8" end="8"/>
                                            </p:txEl>
                                          </p:spTgt>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
                                            <p:txEl>
                                              <p:pRg st="8" end="8"/>
                                            </p:txEl>
                                          </p:spTgt>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2" presetClass="entr" presetSubtype="8" fill="hold" nodeType="clickEffect">
                                  <p:stCondLst>
                                    <p:cond delay="0"/>
                                  </p:stCondLst>
                                  <p:childTnLst>
                                    <p:set>
                                      <p:cBhvr>
                                        <p:cTn id="62" dur="1" fill="hold">
                                          <p:stCondLst>
                                            <p:cond delay="0"/>
                                          </p:stCondLst>
                                        </p:cTn>
                                        <p:tgtEl>
                                          <p:spTgt spid="5"/>
                                        </p:tgtEl>
                                        <p:attrNameLst>
                                          <p:attrName>style.visibility</p:attrName>
                                        </p:attrNameLst>
                                      </p:cBhvr>
                                      <p:to>
                                        <p:strVal val="visible"/>
                                      </p:to>
                                    </p:set>
                                    <p:anim calcmode="lin" valueType="num">
                                      <p:cBhvr additive="base">
                                        <p:cTn id="63" dur="500"/>
                                        <p:tgtEl>
                                          <p:spTgt spid="5"/>
                                        </p:tgtEl>
                                        <p:attrNameLst>
                                          <p:attrName>ppt_x</p:attrName>
                                        </p:attrNameLst>
                                      </p:cBhvr>
                                      <p:tavLst>
                                        <p:tav tm="0">
                                          <p:val>
                                            <p:strVal val="#ppt_x-#ppt_w*1.125000"/>
                                          </p:val>
                                        </p:tav>
                                        <p:tav tm="100000">
                                          <p:val>
                                            <p:strVal val="#ppt_x"/>
                                          </p:val>
                                        </p:tav>
                                      </p:tavLst>
                                    </p:anim>
                                    <p:animEffect transition="in" filter="wipe(right)">
                                      <p:cBhvr>
                                        <p:cTn id="6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255D54E-EFFF-1D66-69AC-E02E363EF52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17E96FE-56B3-ED63-AD99-1528DAD8CB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CB10B8-EB99-4E15-AB5D-2429E8E09B82}"/>
              </a:ext>
            </a:extLst>
          </p:cNvPr>
          <p:cNvSpPr>
            <a:spLocks noGrp="1"/>
          </p:cNvSpPr>
          <p:nvPr>
            <p:ph type="title"/>
          </p:nvPr>
        </p:nvSpPr>
        <p:spPr>
          <a:xfrm>
            <a:off x="567656" y="1111742"/>
            <a:ext cx="6268770" cy="1536192"/>
          </a:xfrm>
        </p:spPr>
        <p:txBody>
          <a:bodyPr anchor="b">
            <a:noAutofit/>
          </a:bodyPr>
          <a:lstStyle/>
          <a:p>
            <a:pPr>
              <a:lnSpc>
                <a:spcPct val="120000"/>
              </a:lnSpc>
              <a:spcBef>
                <a:spcPts val="600"/>
              </a:spcBef>
              <a:spcAft>
                <a:spcPts val="800"/>
              </a:spcAft>
            </a:pPr>
            <a:r>
              <a:rPr lang="en-IN" sz="2200" kern="100" dirty="0">
                <a:solidFill>
                  <a:srgbClr val="000000"/>
                </a:solidFill>
                <a:effectLst/>
                <a:latin typeface="Aptos" panose="020B0004020202020204" pitchFamily="34" charset="0"/>
                <a:ea typeface="Times"/>
                <a:cs typeface="Times"/>
              </a:rPr>
              <a:t>Write a query to list all employees who share the same manager. Use a self join on the Employee table to find employees with the same Years With Current Manager.</a:t>
            </a:r>
            <a:endParaRPr lang="en-IN" sz="2400" kern="100" dirty="0">
              <a:effectLst/>
              <a:latin typeface="Aptos" panose="020B0004020202020204" pitchFamily="34" charset="0"/>
              <a:ea typeface="Open Sans" panose="020B0606030504020204" pitchFamily="34" charset="0"/>
              <a:cs typeface="Open Sans" panose="020B0606030504020204" pitchFamily="34" charset="0"/>
            </a:endParaRPr>
          </a:p>
        </p:txBody>
      </p:sp>
      <p:sp>
        <p:nvSpPr>
          <p:cNvPr id="11" name="Rectangle 10">
            <a:extLst>
              <a:ext uri="{FF2B5EF4-FFF2-40B4-BE49-F238E27FC236}">
                <a16:creationId xmlns:a16="http://schemas.microsoft.com/office/drawing/2014/main" id="{A342A6D2-DE05-D11F-6DCD-6898A95A1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320CF5B1-2C6B-9848-D9F3-1118F4F26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6AA95737-EC43-4972-126B-405D00B97251}"/>
              </a:ext>
            </a:extLst>
          </p:cNvPr>
          <p:cNvSpPr>
            <a:spLocks noGrp="1"/>
          </p:cNvSpPr>
          <p:nvPr>
            <p:ph idx="1"/>
          </p:nvPr>
        </p:nvSpPr>
        <p:spPr>
          <a:xfrm>
            <a:off x="454554" y="3241436"/>
            <a:ext cx="7466224" cy="4747192"/>
          </a:xfrm>
        </p:spPr>
        <p:txBody>
          <a:bodyPr>
            <a:noAutofit/>
          </a:bodyPr>
          <a:lstStyle/>
          <a:p>
            <a:pPr marL="0" indent="0">
              <a:lnSpc>
                <a:spcPct val="115000"/>
              </a:lnSpc>
              <a:spcAft>
                <a:spcPts val="800"/>
              </a:spcAft>
              <a:buNone/>
            </a:pPr>
            <a:r>
              <a:rPr lang="en-IN" sz="1800" b="1" i="1" kern="100" dirty="0">
                <a:solidFill>
                  <a:srgbClr val="000000"/>
                </a:solidFill>
                <a:effectLst/>
                <a:latin typeface="Times"/>
                <a:ea typeface="Times"/>
                <a:cs typeface="Times"/>
              </a:rPr>
              <a:t>SELECT e1.FirstName AS Employee1, e2.FirstName AS Employee2, e1.YearsWithCurrManager</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15000"/>
              </a:lnSpc>
              <a:spcAft>
                <a:spcPts val="800"/>
              </a:spcAft>
              <a:buNone/>
            </a:pPr>
            <a:r>
              <a:rPr lang="en-IN" sz="1800" b="1" i="1" kern="100" dirty="0">
                <a:solidFill>
                  <a:srgbClr val="000000"/>
                </a:solidFill>
                <a:effectLst/>
                <a:latin typeface="Times"/>
                <a:ea typeface="Times"/>
                <a:cs typeface="Times"/>
              </a:rPr>
              <a:t>FROM Employee e1</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15000"/>
              </a:lnSpc>
              <a:spcAft>
                <a:spcPts val="800"/>
              </a:spcAft>
              <a:buNone/>
            </a:pPr>
            <a:r>
              <a:rPr lang="en-IN" sz="1800" b="1" i="1" kern="100" dirty="0">
                <a:solidFill>
                  <a:srgbClr val="000000"/>
                </a:solidFill>
                <a:effectLst/>
                <a:latin typeface="Times"/>
                <a:ea typeface="Times"/>
                <a:cs typeface="Times"/>
              </a:rPr>
              <a:t>INNER JOIN Employee e2 ON e1.YearsWithCurrManager = e2.YearsWithCurrManager</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15000"/>
              </a:lnSpc>
              <a:spcAft>
                <a:spcPts val="800"/>
              </a:spcAft>
              <a:buNone/>
            </a:pPr>
            <a:r>
              <a:rPr lang="en-IN" sz="1800" b="1" i="1" kern="100" dirty="0">
                <a:solidFill>
                  <a:srgbClr val="000000"/>
                </a:solidFill>
                <a:effectLst/>
                <a:latin typeface="Times"/>
                <a:ea typeface="Times"/>
                <a:cs typeface="Times"/>
              </a:rPr>
              <a:t>WHERE e1.EmployeeID != e2.EmployeeID;</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15000"/>
              </a:lnSpc>
              <a:spcAft>
                <a:spcPts val="800"/>
              </a:spcAft>
              <a:buNone/>
            </a:pP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4" name="Picture 3" descr="A screenshot of a computer&#10;&#10;Description automatically generated">
            <a:extLst>
              <a:ext uri="{FF2B5EF4-FFF2-40B4-BE49-F238E27FC236}">
                <a16:creationId xmlns:a16="http://schemas.microsoft.com/office/drawing/2014/main" id="{31BFBA0F-2FE7-2C1C-66F9-9796B0CC3543}"/>
              </a:ext>
            </a:extLst>
          </p:cNvPr>
          <p:cNvPicPr>
            <a:picLocks noChangeAspect="1"/>
          </p:cNvPicPr>
          <p:nvPr/>
        </p:nvPicPr>
        <p:blipFill>
          <a:blip r:embed="rId2"/>
          <a:srcRect r="28161"/>
          <a:stretch/>
        </p:blipFill>
        <p:spPr>
          <a:xfrm>
            <a:off x="7548480" y="218440"/>
            <a:ext cx="4117446" cy="6421120"/>
          </a:xfrm>
          <a:prstGeom prst="rect">
            <a:avLst/>
          </a:prstGeom>
        </p:spPr>
      </p:pic>
    </p:spTree>
    <p:extLst>
      <p:ext uri="{BB962C8B-B14F-4D97-AF65-F5344CB8AC3E}">
        <p14:creationId xmlns:p14="http://schemas.microsoft.com/office/powerpoint/2010/main" val="745454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xEl>
                                              <p:pRg st="0" end="0"/>
                                            </p:txEl>
                                          </p:spTgt>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900" decel="100000" fill="hold"/>
                                        <p:tgtEl>
                                          <p:spTgt spid="3">
                                            <p:txEl>
                                              <p:pRg st="1" end="1"/>
                                            </p:txEl>
                                          </p:spTgt>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
                                            <p:txEl>
                                              <p:pRg st="1" end="1"/>
                                            </p:txEl>
                                          </p:spTgt>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900" decel="100000" fill="hold"/>
                                        <p:tgtEl>
                                          <p:spTgt spid="3">
                                            <p:txEl>
                                              <p:pRg st="2" end="2"/>
                                            </p:txEl>
                                          </p:spTgt>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
                                            <p:txEl>
                                              <p:pRg st="2" end="2"/>
                                            </p:txEl>
                                          </p:spTgt>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900" decel="100000" fill="hold"/>
                                        <p:tgtEl>
                                          <p:spTgt spid="3">
                                            <p:txEl>
                                              <p:pRg st="3" end="3"/>
                                            </p:txEl>
                                          </p:spTgt>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
                                            <p:txEl>
                                              <p:pRg st="3" end="3"/>
                                            </p:txEl>
                                          </p:spTgt>
                                        </p:tgtEl>
                                        <p:attrNameLst>
                                          <p:attrName>ppt_y</p:attrName>
                                        </p:attrNameLst>
                                      </p:cBhvr>
                                      <p:tavLst>
                                        <p:tav tm="0">
                                          <p:val>
                                            <p:strVal val="#ppt_y-.03"/>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2" presetClass="entr" presetSubtype="8"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p:tgtEl>
                                          <p:spTgt spid="4"/>
                                        </p:tgtEl>
                                        <p:attrNameLst>
                                          <p:attrName>ppt_x</p:attrName>
                                        </p:attrNameLst>
                                      </p:cBhvr>
                                      <p:tavLst>
                                        <p:tav tm="0">
                                          <p:val>
                                            <p:strVal val="#ppt_x-#ppt_w*1.125000"/>
                                          </p:val>
                                        </p:tav>
                                        <p:tav tm="100000">
                                          <p:val>
                                            <p:strVal val="#ppt_x"/>
                                          </p:val>
                                        </p:tav>
                                      </p:tavLst>
                                    </p:anim>
                                    <p:animEffect transition="in" filter="wipe(right)">
                                      <p:cBhvr>
                                        <p:cTn id="3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3D8B22A-2748-F542-88D8-17235A638CE8}"/>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1C1BCF8-EA91-299A-B211-1C9C58FD7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B4D4F2-E86B-6E09-7BC3-1661ACF992AE}"/>
              </a:ext>
            </a:extLst>
          </p:cNvPr>
          <p:cNvSpPr>
            <a:spLocks noGrp="1"/>
          </p:cNvSpPr>
          <p:nvPr>
            <p:ph type="title"/>
          </p:nvPr>
        </p:nvSpPr>
        <p:spPr>
          <a:xfrm>
            <a:off x="526074" y="4353178"/>
            <a:ext cx="6268770" cy="1536192"/>
          </a:xfrm>
        </p:spPr>
        <p:txBody>
          <a:bodyPr anchor="b">
            <a:noAutofit/>
          </a:bodyPr>
          <a:lstStyle/>
          <a:p>
            <a:pPr>
              <a:lnSpc>
                <a:spcPct val="120000"/>
              </a:lnSpc>
              <a:spcBef>
                <a:spcPts val="600"/>
              </a:spcBef>
              <a:spcAft>
                <a:spcPts val="800"/>
              </a:spcAft>
            </a:pPr>
            <a:r>
              <a:rPr lang="en-IN" sz="2000" kern="100" dirty="0">
                <a:solidFill>
                  <a:srgbClr val="000000"/>
                </a:solidFill>
                <a:effectLst/>
                <a:latin typeface="Aptos" panose="020B0004020202020204" pitchFamily="34" charset="0"/>
                <a:ea typeface="Times"/>
                <a:cs typeface="Times"/>
              </a:rPr>
              <a:t>Write a query to join Performance Rating and Satisfied Level tables on Environment Satisfaction and display the employees who have both Environment Satisfaction of 4 and above, and Work Life Balance of 4.</a:t>
            </a:r>
            <a:br>
              <a:rPr lang="en-IN" sz="2200" kern="100" dirty="0">
                <a:solidFill>
                  <a:srgbClr val="000000"/>
                </a:solidFill>
                <a:effectLst/>
                <a:latin typeface="Aptos" panose="020B0004020202020204" pitchFamily="34" charset="0"/>
                <a:ea typeface="Times"/>
                <a:cs typeface="Times"/>
              </a:rPr>
            </a:br>
            <a:br>
              <a:rPr lang="en-IN" sz="2200" kern="100" dirty="0">
                <a:solidFill>
                  <a:srgbClr val="000000"/>
                </a:solidFill>
                <a:effectLst/>
                <a:latin typeface="Aptos" panose="020B0004020202020204" pitchFamily="34" charset="0"/>
                <a:ea typeface="Times"/>
                <a:cs typeface="Times"/>
              </a:rPr>
            </a:br>
            <a:br>
              <a:rPr lang="en-IN" sz="2200" kern="100" dirty="0">
                <a:solidFill>
                  <a:srgbClr val="000000"/>
                </a:solidFill>
                <a:effectLst/>
                <a:latin typeface="Aptos" panose="020B0004020202020204" pitchFamily="34" charset="0"/>
                <a:ea typeface="Times"/>
                <a:cs typeface="Times"/>
              </a:rPr>
            </a:br>
            <a:br>
              <a:rPr lang="en-IN" sz="2200" kern="100" dirty="0">
                <a:solidFill>
                  <a:srgbClr val="000000"/>
                </a:solidFill>
                <a:effectLst/>
                <a:latin typeface="Aptos" panose="020B0004020202020204" pitchFamily="34" charset="0"/>
                <a:ea typeface="Times"/>
                <a:cs typeface="Times"/>
              </a:rPr>
            </a:br>
            <a:br>
              <a:rPr lang="en-IN" sz="2200" kern="100" dirty="0">
                <a:solidFill>
                  <a:srgbClr val="000000"/>
                </a:solidFill>
                <a:effectLst/>
                <a:latin typeface="Aptos" panose="020B0004020202020204" pitchFamily="34" charset="0"/>
                <a:ea typeface="Times"/>
                <a:cs typeface="Times"/>
              </a:rPr>
            </a:br>
            <a:br>
              <a:rPr lang="en-IN" sz="2400" kern="100" dirty="0">
                <a:solidFill>
                  <a:srgbClr val="000000"/>
                </a:solidFill>
                <a:effectLst/>
                <a:latin typeface="Aptos" panose="020B0004020202020204" pitchFamily="34" charset="0"/>
                <a:ea typeface="Times"/>
                <a:cs typeface="Times"/>
              </a:rPr>
            </a:br>
            <a:br>
              <a:rPr lang="en-IN" sz="2400" kern="100" dirty="0">
                <a:solidFill>
                  <a:srgbClr val="000000"/>
                </a:solidFill>
                <a:effectLst/>
                <a:latin typeface="Aptos" panose="020B0004020202020204" pitchFamily="34" charset="0"/>
                <a:ea typeface="Open Sans" panose="020B0606030504020204" pitchFamily="34" charset="0"/>
                <a:cs typeface="Open Sans" panose="020B0606030504020204" pitchFamily="34" charset="0"/>
              </a:rPr>
            </a:br>
            <a:br>
              <a:rPr lang="en-IN" sz="2400" kern="100" dirty="0">
                <a:solidFill>
                  <a:srgbClr val="000000"/>
                </a:solidFill>
                <a:effectLst/>
                <a:latin typeface="Aptos" panose="020B0004020202020204" pitchFamily="34" charset="0"/>
                <a:ea typeface="Times"/>
                <a:cs typeface="Times"/>
              </a:rPr>
            </a:br>
            <a:endParaRPr lang="en-IN" sz="2400" kern="100" dirty="0">
              <a:effectLst/>
              <a:latin typeface="Aptos" panose="020B0004020202020204" pitchFamily="34" charset="0"/>
              <a:ea typeface="Open Sans" panose="020B0606030504020204" pitchFamily="34" charset="0"/>
              <a:cs typeface="Open Sans" panose="020B0606030504020204" pitchFamily="34" charset="0"/>
            </a:endParaRPr>
          </a:p>
        </p:txBody>
      </p:sp>
      <p:sp>
        <p:nvSpPr>
          <p:cNvPr id="11" name="Rectangle 10">
            <a:extLst>
              <a:ext uri="{FF2B5EF4-FFF2-40B4-BE49-F238E27FC236}">
                <a16:creationId xmlns:a16="http://schemas.microsoft.com/office/drawing/2014/main" id="{4ECE27CC-092B-2819-E07B-939575B9C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714DBE61-BE4A-F2F3-8B4A-0C93805C9B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828FBE8-F6BC-8FE8-626A-1FE3FBFA2565}"/>
              </a:ext>
            </a:extLst>
          </p:cNvPr>
          <p:cNvSpPr>
            <a:spLocks noGrp="1"/>
          </p:cNvSpPr>
          <p:nvPr>
            <p:ph idx="1"/>
          </p:nvPr>
        </p:nvSpPr>
        <p:spPr>
          <a:xfrm>
            <a:off x="275724" y="3241436"/>
            <a:ext cx="7466224" cy="4747192"/>
          </a:xfrm>
        </p:spPr>
        <p:txBody>
          <a:bodyPr>
            <a:noAutofit/>
          </a:bodyPr>
          <a:lstStyle/>
          <a:p>
            <a:pPr marL="0" indent="0">
              <a:lnSpc>
                <a:spcPct val="115000"/>
              </a:lnSpc>
              <a:spcAft>
                <a:spcPts val="800"/>
              </a:spcAft>
              <a:buNone/>
            </a:pPr>
            <a:r>
              <a:rPr lang="en-IN" sz="1800" b="1" i="1" kern="100" dirty="0">
                <a:solidFill>
                  <a:srgbClr val="000000"/>
                </a:solidFill>
                <a:effectLst/>
                <a:latin typeface="Times"/>
                <a:ea typeface="Times"/>
                <a:cs typeface="Times"/>
              </a:rPr>
              <a:t>SELECT </a:t>
            </a:r>
            <a:r>
              <a:rPr lang="en-IN" sz="1800" b="1" i="1" kern="100" dirty="0" err="1">
                <a:solidFill>
                  <a:srgbClr val="000000"/>
                </a:solidFill>
                <a:effectLst/>
                <a:latin typeface="Times"/>
                <a:ea typeface="Times"/>
                <a:cs typeface="Times"/>
              </a:rPr>
              <a:t>p.EmployeeID</a:t>
            </a:r>
            <a:r>
              <a:rPr lang="en-IN" sz="1800" b="1" i="1" kern="100" dirty="0">
                <a:solidFill>
                  <a:srgbClr val="000000"/>
                </a:solidFill>
                <a:effectLst/>
                <a:latin typeface="Times"/>
                <a:ea typeface="Times"/>
                <a:cs typeface="Times"/>
              </a:rPr>
              <a:t>, </a:t>
            </a:r>
            <a:r>
              <a:rPr lang="en-IN" sz="1800" b="1" i="1" kern="100" dirty="0" err="1">
                <a:solidFill>
                  <a:srgbClr val="000000"/>
                </a:solidFill>
                <a:effectLst/>
                <a:latin typeface="Times"/>
                <a:ea typeface="Times"/>
                <a:cs typeface="Times"/>
              </a:rPr>
              <a:t>p.EnvironmentSatisfaction</a:t>
            </a:r>
            <a:r>
              <a:rPr lang="en-IN" sz="1800" b="1" i="1" kern="100" dirty="0">
                <a:solidFill>
                  <a:srgbClr val="000000"/>
                </a:solidFill>
                <a:effectLst/>
                <a:latin typeface="Times"/>
                <a:ea typeface="Times"/>
                <a:cs typeface="Times"/>
              </a:rPr>
              <a:t>, </a:t>
            </a:r>
            <a:r>
              <a:rPr lang="en-IN" sz="1800" b="1" i="1" kern="100" dirty="0" err="1">
                <a:solidFill>
                  <a:srgbClr val="000000"/>
                </a:solidFill>
                <a:effectLst/>
                <a:latin typeface="Times"/>
                <a:ea typeface="Times"/>
                <a:cs typeface="Times"/>
              </a:rPr>
              <a:t>p.WorkLifeBalance</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15000"/>
              </a:lnSpc>
              <a:spcAft>
                <a:spcPts val="800"/>
              </a:spcAft>
              <a:buNone/>
            </a:pPr>
            <a:r>
              <a:rPr lang="en-IN" sz="1800" b="1" i="1" kern="100" dirty="0">
                <a:solidFill>
                  <a:srgbClr val="000000"/>
                </a:solidFill>
                <a:effectLst/>
                <a:latin typeface="Times"/>
                <a:ea typeface="Times"/>
                <a:cs typeface="Times"/>
              </a:rPr>
              <a:t>FROM </a:t>
            </a:r>
            <a:r>
              <a:rPr lang="en-IN" sz="1800" b="1" i="1" kern="100" dirty="0" err="1">
                <a:solidFill>
                  <a:srgbClr val="000000"/>
                </a:solidFill>
                <a:effectLst/>
                <a:latin typeface="Times"/>
                <a:ea typeface="Times"/>
                <a:cs typeface="Times"/>
              </a:rPr>
              <a:t>PerformanceRating</a:t>
            </a:r>
            <a:r>
              <a:rPr lang="en-IN" sz="1800" b="1" i="1" kern="100" dirty="0">
                <a:solidFill>
                  <a:srgbClr val="000000"/>
                </a:solidFill>
                <a:effectLst/>
                <a:latin typeface="Times"/>
                <a:ea typeface="Times"/>
                <a:cs typeface="Times"/>
              </a:rPr>
              <a:t> p</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15000"/>
              </a:lnSpc>
              <a:spcAft>
                <a:spcPts val="800"/>
              </a:spcAft>
              <a:buNone/>
            </a:pPr>
            <a:r>
              <a:rPr lang="en-IN" sz="1800" b="1" i="1" kern="100" dirty="0">
                <a:solidFill>
                  <a:srgbClr val="000000"/>
                </a:solidFill>
                <a:effectLst/>
                <a:latin typeface="Times"/>
                <a:ea typeface="Times"/>
                <a:cs typeface="Times"/>
              </a:rPr>
              <a:t>JOIN </a:t>
            </a:r>
            <a:r>
              <a:rPr lang="en-IN" sz="1800" b="1" i="1" kern="100" dirty="0" err="1">
                <a:solidFill>
                  <a:srgbClr val="000000"/>
                </a:solidFill>
                <a:effectLst/>
                <a:latin typeface="Times"/>
                <a:ea typeface="Times"/>
                <a:cs typeface="Times"/>
              </a:rPr>
              <a:t>SatisfiedLevel</a:t>
            </a:r>
            <a:r>
              <a:rPr lang="en-IN" sz="1800" b="1" i="1" kern="100" dirty="0">
                <a:solidFill>
                  <a:srgbClr val="000000"/>
                </a:solidFill>
                <a:effectLst/>
                <a:latin typeface="Times"/>
                <a:ea typeface="Times"/>
                <a:cs typeface="Times"/>
              </a:rPr>
              <a:t> s</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15000"/>
              </a:lnSpc>
              <a:spcAft>
                <a:spcPts val="800"/>
              </a:spcAft>
              <a:buNone/>
            </a:pPr>
            <a:r>
              <a:rPr lang="en-IN" sz="1800" b="1" i="1" kern="100" dirty="0">
                <a:solidFill>
                  <a:srgbClr val="000000"/>
                </a:solidFill>
                <a:effectLst/>
                <a:latin typeface="Times"/>
                <a:ea typeface="Times"/>
                <a:cs typeface="Times"/>
              </a:rPr>
              <a:t>ON </a:t>
            </a:r>
            <a:r>
              <a:rPr lang="en-IN" sz="1800" b="1" i="1" kern="100" dirty="0" err="1">
                <a:solidFill>
                  <a:srgbClr val="000000"/>
                </a:solidFill>
                <a:effectLst/>
                <a:latin typeface="Times"/>
                <a:ea typeface="Times"/>
                <a:cs typeface="Times"/>
              </a:rPr>
              <a:t>p.EnvironmentSatisfaction</a:t>
            </a:r>
            <a:r>
              <a:rPr lang="en-IN" sz="1800" b="1" i="1" kern="100" dirty="0">
                <a:solidFill>
                  <a:srgbClr val="000000"/>
                </a:solidFill>
                <a:effectLst/>
                <a:latin typeface="Times"/>
                <a:ea typeface="Times"/>
                <a:cs typeface="Times"/>
              </a:rPr>
              <a:t> = </a:t>
            </a:r>
            <a:r>
              <a:rPr lang="en-IN" sz="1800" b="1" i="1" kern="100" dirty="0" err="1">
                <a:solidFill>
                  <a:srgbClr val="000000"/>
                </a:solidFill>
                <a:effectLst/>
                <a:latin typeface="Times"/>
                <a:ea typeface="Times"/>
                <a:cs typeface="Times"/>
              </a:rPr>
              <a:t>s.SatisfactionID</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15000"/>
              </a:lnSpc>
              <a:spcAft>
                <a:spcPts val="800"/>
              </a:spcAft>
              <a:buNone/>
            </a:pPr>
            <a:r>
              <a:rPr lang="en-IN" sz="1800" b="1" i="1" kern="100" dirty="0">
                <a:solidFill>
                  <a:srgbClr val="000000"/>
                </a:solidFill>
                <a:effectLst/>
                <a:latin typeface="Times"/>
                <a:ea typeface="Times"/>
                <a:cs typeface="Times"/>
              </a:rPr>
              <a:t>WHERE </a:t>
            </a:r>
            <a:r>
              <a:rPr lang="en-IN" sz="1800" b="1" i="1" kern="100" dirty="0" err="1">
                <a:solidFill>
                  <a:srgbClr val="000000"/>
                </a:solidFill>
                <a:effectLst/>
                <a:latin typeface="Times"/>
                <a:ea typeface="Times"/>
                <a:cs typeface="Times"/>
              </a:rPr>
              <a:t>p.EnvironmentSatisfaction</a:t>
            </a:r>
            <a:r>
              <a:rPr lang="en-IN" sz="1800" b="1" i="1" kern="100" dirty="0">
                <a:solidFill>
                  <a:srgbClr val="000000"/>
                </a:solidFill>
                <a:effectLst/>
                <a:latin typeface="Times"/>
                <a:ea typeface="Times"/>
                <a:cs typeface="Times"/>
              </a:rPr>
              <a:t> &gt;= 4 AND </a:t>
            </a:r>
            <a:r>
              <a:rPr lang="en-IN" sz="1800" b="1" i="1" kern="100" dirty="0" err="1">
                <a:solidFill>
                  <a:srgbClr val="000000"/>
                </a:solidFill>
                <a:effectLst/>
                <a:latin typeface="Times"/>
                <a:ea typeface="Times"/>
                <a:cs typeface="Times"/>
              </a:rPr>
              <a:t>p.WorkLifeBalance</a:t>
            </a:r>
            <a:r>
              <a:rPr lang="en-IN" sz="1800" b="1" i="1" kern="100" dirty="0">
                <a:solidFill>
                  <a:srgbClr val="000000"/>
                </a:solidFill>
                <a:effectLst/>
                <a:latin typeface="Times"/>
                <a:ea typeface="Times"/>
                <a:cs typeface="Times"/>
              </a:rPr>
              <a:t> = 4;</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15000"/>
              </a:lnSpc>
              <a:spcAft>
                <a:spcPts val="800"/>
              </a:spcAft>
              <a:buNone/>
            </a:pP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5" name="Picture 4" descr="A screenshot of a computer&#10;&#10;Description automatically generated">
            <a:extLst>
              <a:ext uri="{FF2B5EF4-FFF2-40B4-BE49-F238E27FC236}">
                <a16:creationId xmlns:a16="http://schemas.microsoft.com/office/drawing/2014/main" id="{DDF007E3-A8A0-45C5-B518-E5664F6B20AA}"/>
              </a:ext>
            </a:extLst>
          </p:cNvPr>
          <p:cNvPicPr>
            <a:picLocks noChangeAspect="1"/>
          </p:cNvPicPr>
          <p:nvPr/>
        </p:nvPicPr>
        <p:blipFill>
          <a:blip r:embed="rId2"/>
          <a:srcRect r="22701"/>
          <a:stretch/>
        </p:blipFill>
        <p:spPr>
          <a:xfrm>
            <a:off x="7485853" y="261937"/>
            <a:ext cx="4430423" cy="6334125"/>
          </a:xfrm>
          <a:prstGeom prst="rect">
            <a:avLst/>
          </a:prstGeom>
        </p:spPr>
      </p:pic>
    </p:spTree>
    <p:extLst>
      <p:ext uri="{BB962C8B-B14F-4D97-AF65-F5344CB8AC3E}">
        <p14:creationId xmlns:p14="http://schemas.microsoft.com/office/powerpoint/2010/main" val="490295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xEl>
                                              <p:pRg st="0" end="0"/>
                                            </p:txEl>
                                          </p:spTgt>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900" decel="100000" fill="hold"/>
                                        <p:tgtEl>
                                          <p:spTgt spid="3">
                                            <p:txEl>
                                              <p:pRg st="1" end="1"/>
                                            </p:txEl>
                                          </p:spTgt>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
                                            <p:txEl>
                                              <p:pRg st="1" end="1"/>
                                            </p:txEl>
                                          </p:spTgt>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900" decel="100000" fill="hold"/>
                                        <p:tgtEl>
                                          <p:spTgt spid="3">
                                            <p:txEl>
                                              <p:pRg st="2" end="2"/>
                                            </p:txEl>
                                          </p:spTgt>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
                                            <p:txEl>
                                              <p:pRg st="2" end="2"/>
                                            </p:txEl>
                                          </p:spTgt>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900" decel="100000" fill="hold"/>
                                        <p:tgtEl>
                                          <p:spTgt spid="3">
                                            <p:txEl>
                                              <p:pRg st="3" end="3"/>
                                            </p:txEl>
                                          </p:spTgt>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
                                            <p:txEl>
                                              <p:pRg st="3" end="3"/>
                                            </p:txEl>
                                          </p:spTgt>
                                        </p:tgtEl>
                                        <p:attrNameLst>
                                          <p:attrName>ppt_y</p:attrName>
                                        </p:attrNameLst>
                                      </p:cBhvr>
                                      <p:tavLst>
                                        <p:tav tm="0">
                                          <p:val>
                                            <p:strVal val="#ppt_y-.03"/>
                                          </p:val>
                                        </p:tav>
                                        <p:tav tm="100000">
                                          <p:val>
                                            <p:strVal val="#ppt_y"/>
                                          </p:val>
                                        </p:tav>
                                      </p:tavLst>
                                    </p:anim>
                                  </p:childTnLst>
                                </p:cTn>
                              </p:par>
                              <p:par>
                                <p:cTn id="29" presetID="37"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900" decel="100000" fill="hold"/>
                                        <p:tgtEl>
                                          <p:spTgt spid="3">
                                            <p:txEl>
                                              <p:pRg st="4" end="4"/>
                                            </p:txEl>
                                          </p:spTgt>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
                                            <p:txEl>
                                              <p:pRg st="4" end="4"/>
                                            </p:txEl>
                                          </p:spTgt>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2" presetClass="entr" presetSubtype="8"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p:tgtEl>
                                          <p:spTgt spid="5"/>
                                        </p:tgtEl>
                                        <p:attrNameLst>
                                          <p:attrName>ppt_x</p:attrName>
                                        </p:attrNameLst>
                                      </p:cBhvr>
                                      <p:tavLst>
                                        <p:tav tm="0">
                                          <p:val>
                                            <p:strVal val="#ppt_x-#ppt_w*1.125000"/>
                                          </p:val>
                                        </p:tav>
                                        <p:tav tm="100000">
                                          <p:val>
                                            <p:strVal val="#ppt_x"/>
                                          </p:val>
                                        </p:tav>
                                      </p:tavLst>
                                    </p:anim>
                                    <p:animEffect transition="in" filter="wipe(right)">
                                      <p:cBhvr>
                                        <p:cTn id="4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7D66BDD-A35F-C6B2-140D-79E3093ADABB}"/>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A41716-7875-B0A4-E2CE-D008BC60C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D62DCC-B6DF-0B47-70F4-4B1F96E09BE3}"/>
              </a:ext>
            </a:extLst>
          </p:cNvPr>
          <p:cNvSpPr>
            <a:spLocks noGrp="1"/>
          </p:cNvSpPr>
          <p:nvPr>
            <p:ph type="title"/>
          </p:nvPr>
        </p:nvSpPr>
        <p:spPr>
          <a:xfrm>
            <a:off x="615458" y="1079105"/>
            <a:ext cx="6457695" cy="1540716"/>
          </a:xfrm>
        </p:spPr>
        <p:txBody>
          <a:bodyPr anchor="b">
            <a:noAutofit/>
          </a:bodyPr>
          <a:lstStyle/>
          <a:p>
            <a:pPr>
              <a:lnSpc>
                <a:spcPct val="120000"/>
              </a:lnSpc>
              <a:spcBef>
                <a:spcPts val="600"/>
              </a:spcBef>
              <a:spcAft>
                <a:spcPts val="800"/>
              </a:spcAft>
            </a:pPr>
            <a:r>
              <a:rPr lang="en-IN" sz="2000" kern="100" dirty="0">
                <a:solidFill>
                  <a:srgbClr val="000000"/>
                </a:solidFill>
                <a:effectLst/>
                <a:latin typeface="Aptos" panose="020B0004020202020204" pitchFamily="34" charset="0"/>
                <a:ea typeface="Times"/>
                <a:cs typeface="Times"/>
              </a:rPr>
              <a:t>Write  a query using a left outer join to display all education levels from the Education Level table and their corresponding Employee ID from the Performance Rating table, if available.</a:t>
            </a:r>
            <a:endParaRPr lang="en-IN" sz="2000" kern="100" dirty="0">
              <a:effectLst/>
              <a:latin typeface="Aptos" panose="020B0004020202020204" pitchFamily="34" charset="0"/>
              <a:ea typeface="Open Sans" panose="020B0606030504020204" pitchFamily="34" charset="0"/>
              <a:cs typeface="Open Sans" panose="020B0606030504020204" pitchFamily="34" charset="0"/>
            </a:endParaRPr>
          </a:p>
        </p:txBody>
      </p:sp>
      <p:sp>
        <p:nvSpPr>
          <p:cNvPr id="11" name="Rectangle 10">
            <a:extLst>
              <a:ext uri="{FF2B5EF4-FFF2-40B4-BE49-F238E27FC236}">
                <a16:creationId xmlns:a16="http://schemas.microsoft.com/office/drawing/2014/main" id="{5E619AC0-69D1-F1B6-C96B-769E064833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B02C8948-11BA-9BE5-8582-5F18032C4E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B03C841E-25A2-8171-FADE-FD626CCEA29F}"/>
              </a:ext>
            </a:extLst>
          </p:cNvPr>
          <p:cNvSpPr>
            <a:spLocks noGrp="1"/>
          </p:cNvSpPr>
          <p:nvPr>
            <p:ph idx="1"/>
          </p:nvPr>
        </p:nvSpPr>
        <p:spPr>
          <a:xfrm>
            <a:off x="383300" y="3269549"/>
            <a:ext cx="7466224" cy="4747192"/>
          </a:xfrm>
        </p:spPr>
        <p:txBody>
          <a:bodyPr>
            <a:noAutofit/>
          </a:bodyPr>
          <a:lstStyle/>
          <a:p>
            <a:pPr marL="0" indent="0">
              <a:lnSpc>
                <a:spcPct val="115000"/>
              </a:lnSpc>
              <a:spcAft>
                <a:spcPts val="800"/>
              </a:spcAft>
              <a:buNone/>
            </a:pPr>
            <a:r>
              <a:rPr lang="en-IN" sz="1800" b="1" i="1" kern="100" dirty="0">
                <a:solidFill>
                  <a:srgbClr val="000000"/>
                </a:solidFill>
                <a:effectLst/>
                <a:latin typeface="Times"/>
                <a:ea typeface="Times"/>
                <a:cs typeface="Times"/>
              </a:rPr>
              <a:t>SELECT </a:t>
            </a:r>
            <a:r>
              <a:rPr lang="en-IN" sz="1800" b="1" i="1" kern="100" dirty="0" err="1">
                <a:solidFill>
                  <a:srgbClr val="000000"/>
                </a:solidFill>
                <a:effectLst/>
                <a:latin typeface="Times"/>
                <a:ea typeface="Times"/>
                <a:cs typeface="Times"/>
              </a:rPr>
              <a:t>e.EducationLevel</a:t>
            </a:r>
            <a:r>
              <a:rPr lang="en-IN" sz="1800" b="1" i="1" kern="100" dirty="0">
                <a:solidFill>
                  <a:srgbClr val="000000"/>
                </a:solidFill>
                <a:effectLst/>
                <a:latin typeface="Times"/>
                <a:ea typeface="Times"/>
                <a:cs typeface="Times"/>
              </a:rPr>
              <a:t>, </a:t>
            </a:r>
            <a:r>
              <a:rPr lang="en-IN" sz="1800" b="1" i="1" kern="100" dirty="0" err="1">
                <a:solidFill>
                  <a:srgbClr val="000000"/>
                </a:solidFill>
                <a:effectLst/>
                <a:latin typeface="Times"/>
                <a:ea typeface="Times"/>
                <a:cs typeface="Times"/>
              </a:rPr>
              <a:t>p.EmployeeID</a:t>
            </a:r>
            <a:r>
              <a:rPr lang="en-IN" sz="1800" b="1" i="1" kern="100" dirty="0">
                <a:solidFill>
                  <a:srgbClr val="000000"/>
                </a:solidFill>
                <a:effectLst/>
                <a:latin typeface="Times"/>
                <a:ea typeface="Times"/>
                <a:cs typeface="Times"/>
              </a:rPr>
              <a:t>, </a:t>
            </a:r>
            <a:r>
              <a:rPr lang="en-IN" sz="1800" b="1" i="1" kern="100" dirty="0" err="1">
                <a:solidFill>
                  <a:srgbClr val="000000"/>
                </a:solidFill>
                <a:effectLst/>
                <a:latin typeface="Times"/>
                <a:ea typeface="Times"/>
                <a:cs typeface="Times"/>
              </a:rPr>
              <a:t>p.JobSatisfaction</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15000"/>
              </a:lnSpc>
              <a:spcAft>
                <a:spcPts val="800"/>
              </a:spcAft>
              <a:buNone/>
            </a:pPr>
            <a:r>
              <a:rPr lang="en-IN" sz="1800" b="1" i="1" kern="100" dirty="0">
                <a:solidFill>
                  <a:srgbClr val="000000"/>
                </a:solidFill>
                <a:effectLst/>
                <a:latin typeface="Times"/>
                <a:ea typeface="Times"/>
                <a:cs typeface="Times"/>
              </a:rPr>
              <a:t>FROM </a:t>
            </a:r>
            <a:r>
              <a:rPr lang="en-IN" sz="1800" b="1" i="1" kern="100" dirty="0" err="1">
                <a:solidFill>
                  <a:srgbClr val="000000"/>
                </a:solidFill>
                <a:effectLst/>
                <a:latin typeface="Times"/>
                <a:ea typeface="Times"/>
                <a:cs typeface="Times"/>
              </a:rPr>
              <a:t>EducationLevel</a:t>
            </a:r>
            <a:r>
              <a:rPr lang="en-IN" sz="1800" b="1" i="1" kern="100" dirty="0">
                <a:solidFill>
                  <a:srgbClr val="000000"/>
                </a:solidFill>
                <a:effectLst/>
                <a:latin typeface="Times"/>
                <a:ea typeface="Times"/>
                <a:cs typeface="Times"/>
              </a:rPr>
              <a:t> e</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15000"/>
              </a:lnSpc>
              <a:spcAft>
                <a:spcPts val="800"/>
              </a:spcAft>
              <a:buNone/>
            </a:pPr>
            <a:r>
              <a:rPr lang="en-IN" sz="1800" b="1" i="1" kern="100" dirty="0">
                <a:solidFill>
                  <a:srgbClr val="000000"/>
                </a:solidFill>
                <a:effectLst/>
                <a:latin typeface="Times"/>
                <a:ea typeface="Times"/>
                <a:cs typeface="Times"/>
              </a:rPr>
              <a:t>LEFT JOIN </a:t>
            </a:r>
            <a:r>
              <a:rPr lang="en-IN" sz="1800" b="1" i="1" kern="100" dirty="0" err="1">
                <a:solidFill>
                  <a:srgbClr val="000000"/>
                </a:solidFill>
                <a:effectLst/>
                <a:latin typeface="Times"/>
                <a:ea typeface="Times"/>
                <a:cs typeface="Times"/>
              </a:rPr>
              <a:t>PerformanceRating</a:t>
            </a:r>
            <a:r>
              <a:rPr lang="en-IN" sz="1800" b="1" i="1" kern="100" dirty="0">
                <a:solidFill>
                  <a:srgbClr val="000000"/>
                </a:solidFill>
                <a:effectLst/>
                <a:latin typeface="Times"/>
                <a:ea typeface="Times"/>
                <a:cs typeface="Times"/>
              </a:rPr>
              <a:t> p</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15000"/>
              </a:lnSpc>
              <a:spcAft>
                <a:spcPts val="800"/>
              </a:spcAft>
              <a:buNone/>
            </a:pPr>
            <a:r>
              <a:rPr lang="en-IN" sz="1800" b="1" i="1" kern="100" dirty="0">
                <a:solidFill>
                  <a:srgbClr val="000000"/>
                </a:solidFill>
                <a:effectLst/>
                <a:latin typeface="Times"/>
                <a:ea typeface="Times"/>
                <a:cs typeface="Times"/>
              </a:rPr>
              <a:t>ON </a:t>
            </a:r>
            <a:r>
              <a:rPr lang="en-IN" sz="1800" b="1" i="1" kern="100" dirty="0" err="1">
                <a:solidFill>
                  <a:srgbClr val="000000"/>
                </a:solidFill>
                <a:effectLst/>
                <a:latin typeface="Times"/>
                <a:ea typeface="Times"/>
                <a:cs typeface="Times"/>
              </a:rPr>
              <a:t>e.EducationLevelID</a:t>
            </a:r>
            <a:r>
              <a:rPr lang="en-IN" sz="1800" b="1" i="1" kern="100" dirty="0">
                <a:solidFill>
                  <a:srgbClr val="000000"/>
                </a:solidFill>
                <a:effectLst/>
                <a:latin typeface="Times"/>
                <a:ea typeface="Times"/>
                <a:cs typeface="Times"/>
              </a:rPr>
              <a:t> = </a:t>
            </a:r>
            <a:r>
              <a:rPr lang="en-IN" sz="1800" b="1" i="1" kern="100" dirty="0" err="1">
                <a:solidFill>
                  <a:srgbClr val="000000"/>
                </a:solidFill>
                <a:effectLst/>
                <a:latin typeface="Times"/>
                <a:ea typeface="Times"/>
                <a:cs typeface="Times"/>
              </a:rPr>
              <a:t>p.EmployeeID</a:t>
            </a:r>
            <a:r>
              <a:rPr lang="en-IN" sz="1800" b="1" i="1" kern="100" dirty="0">
                <a:solidFill>
                  <a:srgbClr val="000000"/>
                </a:solidFill>
                <a:effectLst/>
                <a:latin typeface="Times"/>
                <a:ea typeface="Times"/>
                <a:cs typeface="Times"/>
              </a:rPr>
              <a:t>;</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15000"/>
              </a:lnSpc>
              <a:spcAft>
                <a:spcPts val="800"/>
              </a:spcAft>
              <a:buNone/>
            </a:pP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4" name="Picture 3" descr="A screenshot of a computer&#10;&#10;Description automatically generated">
            <a:extLst>
              <a:ext uri="{FF2B5EF4-FFF2-40B4-BE49-F238E27FC236}">
                <a16:creationId xmlns:a16="http://schemas.microsoft.com/office/drawing/2014/main" id="{9E5B6551-B967-C32D-C535-B2D45EDBD475}"/>
              </a:ext>
            </a:extLst>
          </p:cNvPr>
          <p:cNvPicPr>
            <a:picLocks noChangeAspect="1"/>
          </p:cNvPicPr>
          <p:nvPr/>
        </p:nvPicPr>
        <p:blipFill>
          <a:blip r:embed="rId2"/>
          <a:stretch>
            <a:fillRect/>
          </a:stretch>
        </p:blipFill>
        <p:spPr>
          <a:xfrm>
            <a:off x="8500962" y="170497"/>
            <a:ext cx="3241675" cy="6517005"/>
          </a:xfrm>
          <a:prstGeom prst="rect">
            <a:avLst/>
          </a:prstGeom>
        </p:spPr>
      </p:pic>
    </p:spTree>
    <p:extLst>
      <p:ext uri="{BB962C8B-B14F-4D97-AF65-F5344CB8AC3E}">
        <p14:creationId xmlns:p14="http://schemas.microsoft.com/office/powerpoint/2010/main" val="1138585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xEl>
                                              <p:pRg st="0" end="0"/>
                                            </p:txEl>
                                          </p:spTgt>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900" decel="100000" fill="hold"/>
                                        <p:tgtEl>
                                          <p:spTgt spid="3">
                                            <p:txEl>
                                              <p:pRg st="1" end="1"/>
                                            </p:txEl>
                                          </p:spTgt>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
                                            <p:txEl>
                                              <p:pRg st="1" end="1"/>
                                            </p:txEl>
                                          </p:spTgt>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900" decel="100000" fill="hold"/>
                                        <p:tgtEl>
                                          <p:spTgt spid="3">
                                            <p:txEl>
                                              <p:pRg st="2" end="2"/>
                                            </p:txEl>
                                          </p:spTgt>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
                                            <p:txEl>
                                              <p:pRg st="2" end="2"/>
                                            </p:txEl>
                                          </p:spTgt>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900" decel="100000" fill="hold"/>
                                        <p:tgtEl>
                                          <p:spTgt spid="3">
                                            <p:txEl>
                                              <p:pRg st="3" end="3"/>
                                            </p:txEl>
                                          </p:spTgt>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
                                            <p:txEl>
                                              <p:pRg st="3" end="3"/>
                                            </p:txEl>
                                          </p:spTgt>
                                        </p:tgtEl>
                                        <p:attrNameLst>
                                          <p:attrName>ppt_y</p:attrName>
                                        </p:attrNameLst>
                                      </p:cBhvr>
                                      <p:tavLst>
                                        <p:tav tm="0">
                                          <p:val>
                                            <p:strVal val="#ppt_y-.03"/>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2" presetClass="entr" presetSubtype="8"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p:tgtEl>
                                          <p:spTgt spid="4"/>
                                        </p:tgtEl>
                                        <p:attrNameLst>
                                          <p:attrName>ppt_x</p:attrName>
                                        </p:attrNameLst>
                                      </p:cBhvr>
                                      <p:tavLst>
                                        <p:tav tm="0">
                                          <p:val>
                                            <p:strVal val="#ppt_x-#ppt_w*1.125000"/>
                                          </p:val>
                                        </p:tav>
                                        <p:tav tm="100000">
                                          <p:val>
                                            <p:strVal val="#ppt_x"/>
                                          </p:val>
                                        </p:tav>
                                      </p:tavLst>
                                    </p:anim>
                                    <p:animEffect transition="in" filter="wipe(right)">
                                      <p:cBhvr>
                                        <p:cTn id="3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F8A91FA-A16E-ACC7-4D78-C1D9CED920C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262808F-477D-D265-3F95-CC18D9814E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E305A8-3389-30D9-5091-959F4B23A9D4}"/>
              </a:ext>
            </a:extLst>
          </p:cNvPr>
          <p:cNvSpPr>
            <a:spLocks noGrp="1"/>
          </p:cNvSpPr>
          <p:nvPr>
            <p:ph type="title"/>
          </p:nvPr>
        </p:nvSpPr>
        <p:spPr>
          <a:xfrm>
            <a:off x="615458" y="872449"/>
            <a:ext cx="6457695" cy="1540716"/>
          </a:xfrm>
        </p:spPr>
        <p:txBody>
          <a:bodyPr anchor="b">
            <a:noAutofit/>
          </a:bodyPr>
          <a:lstStyle/>
          <a:p>
            <a:pPr>
              <a:lnSpc>
                <a:spcPct val="120000"/>
              </a:lnSpc>
              <a:spcBef>
                <a:spcPts val="600"/>
              </a:spcBef>
              <a:spcAft>
                <a:spcPts val="800"/>
              </a:spcAft>
            </a:pPr>
            <a:r>
              <a:rPr lang="en-IN" sz="2000" kern="100" dirty="0">
                <a:solidFill>
                  <a:srgbClr val="000000"/>
                </a:solidFill>
                <a:effectLst/>
                <a:latin typeface="Aptos" panose="020B0004020202020204" pitchFamily="34" charset="0"/>
                <a:ea typeface="Times"/>
                <a:cs typeface="Times"/>
              </a:rPr>
              <a:t>Write a stored procedure that calculates the average Job Satisfaction for all employees from the Performance Rating table.</a:t>
            </a:r>
            <a:endParaRPr lang="en-IN" sz="2000" kern="100" dirty="0">
              <a:effectLst/>
              <a:latin typeface="Aptos" panose="020B0004020202020204" pitchFamily="34" charset="0"/>
              <a:ea typeface="Open Sans" panose="020B0606030504020204" pitchFamily="34" charset="0"/>
              <a:cs typeface="Open Sans" panose="020B0606030504020204" pitchFamily="34" charset="0"/>
            </a:endParaRPr>
          </a:p>
        </p:txBody>
      </p:sp>
      <p:sp>
        <p:nvSpPr>
          <p:cNvPr id="11" name="Rectangle 10">
            <a:extLst>
              <a:ext uri="{FF2B5EF4-FFF2-40B4-BE49-F238E27FC236}">
                <a16:creationId xmlns:a16="http://schemas.microsoft.com/office/drawing/2014/main" id="{7D583165-CC24-86D4-F389-CAEFA1968C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10380387-D211-A55E-498E-7E9600F28B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40393916-B15F-4438-B924-8CCA099BA737}"/>
              </a:ext>
            </a:extLst>
          </p:cNvPr>
          <p:cNvSpPr>
            <a:spLocks noGrp="1"/>
          </p:cNvSpPr>
          <p:nvPr>
            <p:ph idx="1"/>
          </p:nvPr>
        </p:nvSpPr>
        <p:spPr>
          <a:xfrm>
            <a:off x="449363" y="2935541"/>
            <a:ext cx="7466224" cy="4747192"/>
          </a:xfrm>
        </p:spPr>
        <p:txBody>
          <a:bodyPr>
            <a:noAutofit/>
          </a:bodyPr>
          <a:lstStyle/>
          <a:p>
            <a:pPr marL="0" indent="0">
              <a:lnSpc>
                <a:spcPct val="115000"/>
              </a:lnSpc>
              <a:spcAft>
                <a:spcPts val="800"/>
              </a:spcAft>
              <a:buNone/>
              <a:tabLst>
                <a:tab pos="803275" algn="l"/>
              </a:tabLst>
            </a:pPr>
            <a:r>
              <a:rPr lang="en-IN" sz="1600" b="1" i="1" kern="100" dirty="0">
                <a:solidFill>
                  <a:srgbClr val="000000"/>
                </a:solidFill>
                <a:effectLst/>
                <a:latin typeface="Times"/>
                <a:ea typeface="Times"/>
                <a:cs typeface="Times"/>
              </a:rPr>
              <a:t>DELIMITER //</a:t>
            </a:r>
            <a:endParaRPr lang="en-IN" sz="16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15000"/>
              </a:lnSpc>
              <a:spcAft>
                <a:spcPts val="800"/>
              </a:spcAft>
              <a:buNone/>
              <a:tabLst>
                <a:tab pos="803275" algn="l"/>
              </a:tabLst>
            </a:pPr>
            <a:r>
              <a:rPr lang="en-IN" sz="1600" b="1" i="1" kern="100" dirty="0">
                <a:solidFill>
                  <a:srgbClr val="000000"/>
                </a:solidFill>
                <a:effectLst/>
                <a:latin typeface="Times"/>
                <a:ea typeface="Times"/>
                <a:cs typeface="Times"/>
              </a:rPr>
              <a:t>CREATE PROCEDURE Average ()</a:t>
            </a:r>
            <a:endParaRPr lang="en-IN" sz="16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15000"/>
              </a:lnSpc>
              <a:spcAft>
                <a:spcPts val="800"/>
              </a:spcAft>
              <a:buNone/>
              <a:tabLst>
                <a:tab pos="803275" algn="l"/>
              </a:tabLst>
            </a:pPr>
            <a:r>
              <a:rPr lang="en-IN" sz="1600" b="1" i="1" kern="100" dirty="0">
                <a:solidFill>
                  <a:srgbClr val="000000"/>
                </a:solidFill>
                <a:effectLst/>
                <a:latin typeface="Times"/>
                <a:ea typeface="Times"/>
                <a:cs typeface="Times"/>
              </a:rPr>
              <a:t>BEGIN</a:t>
            </a:r>
            <a:endParaRPr lang="en-IN" sz="16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15000"/>
              </a:lnSpc>
              <a:spcAft>
                <a:spcPts val="800"/>
              </a:spcAft>
              <a:buNone/>
              <a:tabLst>
                <a:tab pos="803275" algn="l"/>
              </a:tabLst>
            </a:pPr>
            <a:r>
              <a:rPr lang="en-IN" sz="1600" b="1" i="1" kern="100" dirty="0">
                <a:solidFill>
                  <a:srgbClr val="000000"/>
                </a:solidFill>
                <a:effectLst/>
                <a:latin typeface="Times"/>
                <a:ea typeface="Times"/>
                <a:cs typeface="Times"/>
              </a:rPr>
              <a:t>SELECT AVG(</a:t>
            </a:r>
            <a:r>
              <a:rPr lang="en-IN" sz="1600" b="1" i="1" kern="100" dirty="0" err="1">
                <a:solidFill>
                  <a:srgbClr val="000000"/>
                </a:solidFill>
                <a:effectLst/>
                <a:latin typeface="Times"/>
                <a:ea typeface="Times"/>
                <a:cs typeface="Times"/>
              </a:rPr>
              <a:t>JobSatisfaction</a:t>
            </a:r>
            <a:r>
              <a:rPr lang="en-IN" sz="1600" b="1" i="1" kern="100" dirty="0">
                <a:solidFill>
                  <a:srgbClr val="000000"/>
                </a:solidFill>
                <a:effectLst/>
                <a:latin typeface="Times"/>
                <a:ea typeface="Times"/>
                <a:cs typeface="Times"/>
              </a:rPr>
              <a:t>) AS </a:t>
            </a:r>
            <a:r>
              <a:rPr lang="en-IN" sz="1600" b="1" i="1" kern="100" dirty="0" err="1">
                <a:solidFill>
                  <a:srgbClr val="000000"/>
                </a:solidFill>
                <a:effectLst/>
                <a:latin typeface="Times"/>
                <a:ea typeface="Times"/>
                <a:cs typeface="Times"/>
              </a:rPr>
              <a:t>AvgJobSatisfaction</a:t>
            </a:r>
            <a:endParaRPr lang="en-IN" sz="16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15000"/>
              </a:lnSpc>
              <a:spcAft>
                <a:spcPts val="800"/>
              </a:spcAft>
              <a:buNone/>
              <a:tabLst>
                <a:tab pos="803275" algn="l"/>
              </a:tabLst>
            </a:pPr>
            <a:r>
              <a:rPr lang="en-IN" sz="1600" b="1" i="1" kern="100" dirty="0">
                <a:solidFill>
                  <a:srgbClr val="000000"/>
                </a:solidFill>
                <a:effectLst/>
                <a:latin typeface="Times"/>
                <a:ea typeface="Times"/>
                <a:cs typeface="Times"/>
              </a:rPr>
              <a:t>FROM </a:t>
            </a:r>
            <a:r>
              <a:rPr lang="en-IN" sz="1600" b="1" i="1" kern="100" dirty="0" err="1">
                <a:solidFill>
                  <a:srgbClr val="000000"/>
                </a:solidFill>
                <a:effectLst/>
                <a:latin typeface="Times"/>
                <a:ea typeface="Times"/>
                <a:cs typeface="Times"/>
              </a:rPr>
              <a:t>PerformanceRating</a:t>
            </a:r>
            <a:r>
              <a:rPr lang="en-IN" sz="1600" b="1" i="1" kern="100" dirty="0">
                <a:solidFill>
                  <a:srgbClr val="000000"/>
                </a:solidFill>
                <a:effectLst/>
                <a:latin typeface="Times"/>
                <a:ea typeface="Times"/>
                <a:cs typeface="Times"/>
              </a:rPr>
              <a:t>;</a:t>
            </a:r>
            <a:endParaRPr lang="en-IN" sz="16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15000"/>
              </a:lnSpc>
              <a:spcAft>
                <a:spcPts val="800"/>
              </a:spcAft>
              <a:buNone/>
              <a:tabLst>
                <a:tab pos="803275" algn="l"/>
              </a:tabLst>
            </a:pPr>
            <a:r>
              <a:rPr lang="en-IN" sz="1600" b="1" i="1" kern="100" dirty="0">
                <a:solidFill>
                  <a:srgbClr val="000000"/>
                </a:solidFill>
                <a:effectLst/>
                <a:latin typeface="Times"/>
                <a:ea typeface="Times"/>
                <a:cs typeface="Times"/>
              </a:rPr>
              <a:t>END //</a:t>
            </a:r>
            <a:endParaRPr lang="en-IN" sz="16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15000"/>
              </a:lnSpc>
              <a:spcAft>
                <a:spcPts val="800"/>
              </a:spcAft>
              <a:buNone/>
              <a:tabLst>
                <a:tab pos="803275" algn="l"/>
              </a:tabLst>
            </a:pPr>
            <a:r>
              <a:rPr lang="en-IN" sz="1600" b="1" i="1" kern="100" dirty="0">
                <a:solidFill>
                  <a:srgbClr val="000000"/>
                </a:solidFill>
                <a:effectLst/>
                <a:latin typeface="Times"/>
                <a:ea typeface="Times"/>
                <a:cs typeface="Times"/>
              </a:rPr>
              <a:t>DELIMITER ;</a:t>
            </a:r>
          </a:p>
          <a:p>
            <a:pPr marL="0" indent="0">
              <a:lnSpc>
                <a:spcPct val="115000"/>
              </a:lnSpc>
              <a:spcAft>
                <a:spcPts val="800"/>
              </a:spcAft>
              <a:buNone/>
              <a:tabLst>
                <a:tab pos="803275" algn="l"/>
              </a:tabLst>
            </a:pPr>
            <a:r>
              <a:rPr lang="en-IN" sz="1600" b="1" i="1" kern="100" dirty="0">
                <a:solidFill>
                  <a:srgbClr val="000000"/>
                </a:solidFill>
                <a:latin typeface="Aptos" panose="020B0004020202020204" pitchFamily="34" charset="0"/>
                <a:ea typeface="Times"/>
                <a:cs typeface="Times New Roman" panose="02020603050405020304" pitchFamily="18" charset="0"/>
              </a:rPr>
              <a:t> </a:t>
            </a:r>
            <a:r>
              <a:rPr lang="en-IN" sz="1600" b="1" i="1" kern="100" dirty="0">
                <a:solidFill>
                  <a:srgbClr val="000000"/>
                </a:solidFill>
                <a:effectLst/>
                <a:latin typeface="Times"/>
                <a:ea typeface="Times"/>
                <a:cs typeface="Times"/>
              </a:rPr>
              <a:t>CALL Average();</a:t>
            </a:r>
            <a:endParaRPr lang="en-IN" sz="16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15000"/>
              </a:lnSpc>
              <a:spcAft>
                <a:spcPts val="800"/>
              </a:spcAft>
              <a:buNone/>
              <a:tabLst>
                <a:tab pos="803275" algn="l"/>
              </a:tabLst>
            </a:pP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5" name="Picture 4" descr="A screenshot of a phone&#10;&#10;Description automatically generated">
            <a:extLst>
              <a:ext uri="{FF2B5EF4-FFF2-40B4-BE49-F238E27FC236}">
                <a16:creationId xmlns:a16="http://schemas.microsoft.com/office/drawing/2014/main" id="{0C64D0AE-F9F8-5A37-163B-46FE6C512A2F}"/>
              </a:ext>
            </a:extLst>
          </p:cNvPr>
          <p:cNvPicPr>
            <a:picLocks noChangeAspect="1"/>
          </p:cNvPicPr>
          <p:nvPr/>
        </p:nvPicPr>
        <p:blipFill>
          <a:blip r:embed="rId2"/>
          <a:srcRect r="32135"/>
          <a:stretch/>
        </p:blipFill>
        <p:spPr>
          <a:xfrm>
            <a:off x="7688611" y="1890789"/>
            <a:ext cx="3980927" cy="2338850"/>
          </a:xfrm>
          <a:prstGeom prst="rect">
            <a:avLst/>
          </a:prstGeom>
        </p:spPr>
      </p:pic>
    </p:spTree>
    <p:extLst>
      <p:ext uri="{BB962C8B-B14F-4D97-AF65-F5344CB8AC3E}">
        <p14:creationId xmlns:p14="http://schemas.microsoft.com/office/powerpoint/2010/main" val="269506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xEl>
                                              <p:pRg st="0" end="0"/>
                                            </p:txEl>
                                          </p:spTgt>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900" decel="100000" fill="hold"/>
                                        <p:tgtEl>
                                          <p:spTgt spid="3">
                                            <p:txEl>
                                              <p:pRg st="1" end="1"/>
                                            </p:txEl>
                                          </p:spTgt>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
                                            <p:txEl>
                                              <p:pRg st="1" end="1"/>
                                            </p:txEl>
                                          </p:spTgt>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900" decel="100000" fill="hold"/>
                                        <p:tgtEl>
                                          <p:spTgt spid="3">
                                            <p:txEl>
                                              <p:pRg st="2" end="2"/>
                                            </p:txEl>
                                          </p:spTgt>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
                                            <p:txEl>
                                              <p:pRg st="2" end="2"/>
                                            </p:txEl>
                                          </p:spTgt>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900" decel="100000" fill="hold"/>
                                        <p:tgtEl>
                                          <p:spTgt spid="3">
                                            <p:txEl>
                                              <p:pRg st="3" end="3"/>
                                            </p:txEl>
                                          </p:spTgt>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
                                            <p:txEl>
                                              <p:pRg st="3" end="3"/>
                                            </p:txEl>
                                          </p:spTgt>
                                        </p:tgtEl>
                                        <p:attrNameLst>
                                          <p:attrName>ppt_y</p:attrName>
                                        </p:attrNameLst>
                                      </p:cBhvr>
                                      <p:tavLst>
                                        <p:tav tm="0">
                                          <p:val>
                                            <p:strVal val="#ppt_y-.03"/>
                                          </p:val>
                                        </p:tav>
                                        <p:tav tm="100000">
                                          <p:val>
                                            <p:strVal val="#ppt_y"/>
                                          </p:val>
                                        </p:tav>
                                      </p:tavLst>
                                    </p:anim>
                                  </p:childTnLst>
                                </p:cTn>
                              </p:par>
                              <p:par>
                                <p:cTn id="29" presetID="37"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900" decel="100000" fill="hold"/>
                                        <p:tgtEl>
                                          <p:spTgt spid="3">
                                            <p:txEl>
                                              <p:pRg st="4" end="4"/>
                                            </p:txEl>
                                          </p:spTgt>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
                                            <p:txEl>
                                              <p:pRg st="4" end="4"/>
                                            </p:txEl>
                                          </p:spTgt>
                                        </p:tgtEl>
                                        <p:attrNameLst>
                                          <p:attrName>ppt_y</p:attrName>
                                        </p:attrNameLst>
                                      </p:cBhvr>
                                      <p:tavLst>
                                        <p:tav tm="0">
                                          <p:val>
                                            <p:strVal val="#ppt_y-.03"/>
                                          </p:val>
                                        </p:tav>
                                        <p:tav tm="100000">
                                          <p:val>
                                            <p:strVal val="#ppt_y"/>
                                          </p:val>
                                        </p:tav>
                                      </p:tavLst>
                                    </p:anim>
                                  </p:childTnLst>
                                </p:cTn>
                              </p:par>
                              <p:par>
                                <p:cTn id="35" presetID="37" presetClass="entr" presetSubtype="0"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900" decel="100000" fill="hold"/>
                                        <p:tgtEl>
                                          <p:spTgt spid="3">
                                            <p:txEl>
                                              <p:pRg st="5" end="5"/>
                                            </p:txEl>
                                          </p:spTgt>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3">
                                            <p:txEl>
                                              <p:pRg st="5" end="5"/>
                                            </p:txEl>
                                          </p:spTgt>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1000"/>
                                        <p:tgtEl>
                                          <p:spTgt spid="3">
                                            <p:txEl>
                                              <p:pRg st="6" end="6"/>
                                            </p:txEl>
                                          </p:spTgt>
                                        </p:tgtEl>
                                      </p:cBhvr>
                                    </p:animEffect>
                                    <p:anim calcmode="lin" valueType="num">
                                      <p:cBhvr>
                                        <p:cTn id="4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5" dur="900" decel="100000" fill="hold"/>
                                        <p:tgtEl>
                                          <p:spTgt spid="3">
                                            <p:txEl>
                                              <p:pRg st="6" end="6"/>
                                            </p:txEl>
                                          </p:spTgt>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3">
                                            <p:txEl>
                                              <p:pRg st="6" end="6"/>
                                            </p:txEl>
                                          </p:spTgt>
                                        </p:tgtEl>
                                        <p:attrNameLst>
                                          <p:attrName>ppt_y</p:attrName>
                                        </p:attrNameLst>
                                      </p:cBhvr>
                                      <p:tavLst>
                                        <p:tav tm="0">
                                          <p:val>
                                            <p:strVal val="#ppt_y-.03"/>
                                          </p:val>
                                        </p:tav>
                                        <p:tav tm="100000">
                                          <p:val>
                                            <p:strVal val="#ppt_y"/>
                                          </p:val>
                                        </p:tav>
                                      </p:tavLst>
                                    </p:anim>
                                  </p:childTnLst>
                                </p:cTn>
                              </p:par>
                              <p:par>
                                <p:cTn id="47" presetID="37" presetClass="entr" presetSubtype="0" fill="hold" nodeType="with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900" decel="100000" fill="hold"/>
                                        <p:tgtEl>
                                          <p:spTgt spid="3">
                                            <p:txEl>
                                              <p:pRg st="7" end="7"/>
                                            </p:txEl>
                                          </p:spTgt>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3">
                                            <p:txEl>
                                              <p:pRg st="7" end="7"/>
                                            </p:txEl>
                                          </p:spTgt>
                                        </p:tgtEl>
                                        <p:attrNameLst>
                                          <p:attrName>ppt_y</p:attrName>
                                        </p:attrNameLst>
                                      </p:cBhvr>
                                      <p:tavLst>
                                        <p:tav tm="0">
                                          <p:val>
                                            <p:strVal val="#ppt_y-.03"/>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2" presetClass="entr" presetSubtype="8" fill="hold" nodeType="clickEffect">
                                  <p:stCondLst>
                                    <p:cond delay="0"/>
                                  </p:stCondLst>
                                  <p:childTnLst>
                                    <p:set>
                                      <p:cBhvr>
                                        <p:cTn id="56" dur="1" fill="hold">
                                          <p:stCondLst>
                                            <p:cond delay="0"/>
                                          </p:stCondLst>
                                        </p:cTn>
                                        <p:tgtEl>
                                          <p:spTgt spid="5"/>
                                        </p:tgtEl>
                                        <p:attrNameLst>
                                          <p:attrName>style.visibility</p:attrName>
                                        </p:attrNameLst>
                                      </p:cBhvr>
                                      <p:to>
                                        <p:strVal val="visible"/>
                                      </p:to>
                                    </p:set>
                                    <p:anim calcmode="lin" valueType="num">
                                      <p:cBhvr additive="base">
                                        <p:cTn id="57" dur="500"/>
                                        <p:tgtEl>
                                          <p:spTgt spid="5"/>
                                        </p:tgtEl>
                                        <p:attrNameLst>
                                          <p:attrName>ppt_x</p:attrName>
                                        </p:attrNameLst>
                                      </p:cBhvr>
                                      <p:tavLst>
                                        <p:tav tm="0">
                                          <p:val>
                                            <p:strVal val="#ppt_x-#ppt_w*1.125000"/>
                                          </p:val>
                                        </p:tav>
                                        <p:tav tm="100000">
                                          <p:val>
                                            <p:strVal val="#ppt_x"/>
                                          </p:val>
                                        </p:tav>
                                      </p:tavLst>
                                    </p:anim>
                                    <p:animEffect transition="in" filter="wipe(right)">
                                      <p:cBhvr>
                                        <p:cTn id="5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88D4A60-F707-82E7-277B-C1C92999FC10}"/>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6999D1-4123-BA97-E883-583029D413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3554E7-A968-E4FF-BFF4-83182DCB489E}"/>
              </a:ext>
            </a:extLst>
          </p:cNvPr>
          <p:cNvSpPr>
            <a:spLocks noGrp="1"/>
          </p:cNvSpPr>
          <p:nvPr>
            <p:ph type="title"/>
          </p:nvPr>
        </p:nvSpPr>
        <p:spPr>
          <a:xfrm>
            <a:off x="615458" y="948679"/>
            <a:ext cx="6457695" cy="1540716"/>
          </a:xfrm>
        </p:spPr>
        <p:txBody>
          <a:bodyPr anchor="b">
            <a:noAutofit/>
          </a:bodyPr>
          <a:lstStyle/>
          <a:p>
            <a:pPr>
              <a:lnSpc>
                <a:spcPct val="120000"/>
              </a:lnSpc>
              <a:spcBef>
                <a:spcPts val="600"/>
              </a:spcBef>
              <a:spcAft>
                <a:spcPts val="800"/>
              </a:spcAft>
            </a:pPr>
            <a:r>
              <a:rPr lang="en-IN" sz="2000" kern="100" dirty="0">
                <a:solidFill>
                  <a:srgbClr val="000000"/>
                </a:solidFill>
                <a:effectLst/>
                <a:latin typeface="Aptos" panose="020B0004020202020204" pitchFamily="34" charset="0"/>
                <a:ea typeface="Times"/>
                <a:cs typeface="Times"/>
              </a:rPr>
              <a:t>Write  a query using a CTE to retrieve the First Name, Last Name, and Years At Company for all employees who have worked more than 5 years.</a:t>
            </a:r>
            <a:endParaRPr lang="en-IN" sz="2000" kern="100" dirty="0">
              <a:effectLst/>
              <a:latin typeface="Aptos" panose="020B0004020202020204" pitchFamily="34" charset="0"/>
              <a:ea typeface="Open Sans" panose="020B0606030504020204" pitchFamily="34" charset="0"/>
              <a:cs typeface="Open Sans" panose="020B0606030504020204" pitchFamily="34" charset="0"/>
            </a:endParaRPr>
          </a:p>
        </p:txBody>
      </p:sp>
      <p:sp>
        <p:nvSpPr>
          <p:cNvPr id="11" name="Rectangle 10">
            <a:extLst>
              <a:ext uri="{FF2B5EF4-FFF2-40B4-BE49-F238E27FC236}">
                <a16:creationId xmlns:a16="http://schemas.microsoft.com/office/drawing/2014/main" id="{618F4AAF-F0DD-4E1A-B188-D639D3B0CF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F1C513-7CB4-F51D-1B95-BB40115474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67A20CF6-07A7-52FA-762D-0F3DED36149F}"/>
              </a:ext>
            </a:extLst>
          </p:cNvPr>
          <p:cNvSpPr>
            <a:spLocks noGrp="1"/>
          </p:cNvSpPr>
          <p:nvPr>
            <p:ph idx="1"/>
          </p:nvPr>
        </p:nvSpPr>
        <p:spPr>
          <a:xfrm>
            <a:off x="615458" y="3291940"/>
            <a:ext cx="7466224" cy="4747192"/>
          </a:xfrm>
        </p:spPr>
        <p:txBody>
          <a:bodyPr>
            <a:noAutofit/>
          </a:bodyPr>
          <a:lstStyle/>
          <a:p>
            <a:pPr marL="0" indent="0">
              <a:lnSpc>
                <a:spcPct val="115000"/>
              </a:lnSpc>
              <a:spcAft>
                <a:spcPts val="800"/>
              </a:spcAft>
              <a:buNone/>
            </a:pPr>
            <a:r>
              <a:rPr lang="en-IN" sz="1800" b="1" i="1" kern="100" dirty="0">
                <a:solidFill>
                  <a:srgbClr val="000000"/>
                </a:solidFill>
                <a:effectLst/>
                <a:latin typeface="Times"/>
                <a:ea typeface="Times"/>
                <a:cs typeface="Times"/>
              </a:rPr>
              <a:t>WITH Emp AS (</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15000"/>
              </a:lnSpc>
              <a:spcAft>
                <a:spcPts val="800"/>
              </a:spcAft>
              <a:buNone/>
            </a:pPr>
            <a:r>
              <a:rPr lang="en-IN" sz="1800" b="1" i="1" kern="100" dirty="0">
                <a:solidFill>
                  <a:srgbClr val="000000"/>
                </a:solidFill>
                <a:effectLst/>
                <a:latin typeface="Times"/>
                <a:ea typeface="Times"/>
                <a:cs typeface="Times"/>
              </a:rPr>
              <a:t>SELECT FirstName, </a:t>
            </a:r>
            <a:r>
              <a:rPr lang="en-IN" sz="1800" b="1" i="1" kern="100" dirty="0" err="1">
                <a:solidFill>
                  <a:srgbClr val="000000"/>
                </a:solidFill>
                <a:effectLst/>
                <a:latin typeface="Times"/>
                <a:ea typeface="Times"/>
                <a:cs typeface="Times"/>
              </a:rPr>
              <a:t>LastName</a:t>
            </a:r>
            <a:r>
              <a:rPr lang="en-IN" sz="1800" b="1" i="1" kern="100" dirty="0">
                <a:solidFill>
                  <a:srgbClr val="000000"/>
                </a:solidFill>
                <a:effectLst/>
                <a:latin typeface="Times"/>
                <a:ea typeface="Times"/>
                <a:cs typeface="Times"/>
              </a:rPr>
              <a:t>, </a:t>
            </a:r>
            <a:r>
              <a:rPr lang="en-IN" sz="1800" b="1" i="1" kern="100" dirty="0" err="1">
                <a:solidFill>
                  <a:srgbClr val="000000"/>
                </a:solidFill>
                <a:effectLst/>
                <a:latin typeface="Times"/>
                <a:ea typeface="Times"/>
                <a:cs typeface="Times"/>
              </a:rPr>
              <a:t>YearsAtCompany</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15000"/>
              </a:lnSpc>
              <a:spcAft>
                <a:spcPts val="800"/>
              </a:spcAft>
              <a:buNone/>
            </a:pPr>
            <a:r>
              <a:rPr lang="en-IN" sz="1800" b="1" i="1" kern="100" dirty="0">
                <a:solidFill>
                  <a:srgbClr val="000000"/>
                </a:solidFill>
                <a:effectLst/>
                <a:latin typeface="Times"/>
                <a:ea typeface="Times"/>
                <a:cs typeface="Times"/>
              </a:rPr>
              <a:t>FROM Employee</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15000"/>
              </a:lnSpc>
              <a:spcAft>
                <a:spcPts val="800"/>
              </a:spcAft>
              <a:buNone/>
            </a:pPr>
            <a:r>
              <a:rPr lang="en-IN" sz="1800" b="1" i="1" kern="100" dirty="0">
                <a:solidFill>
                  <a:srgbClr val="000000"/>
                </a:solidFill>
                <a:effectLst/>
                <a:latin typeface="Times"/>
                <a:ea typeface="Times"/>
                <a:cs typeface="Times"/>
              </a:rPr>
              <a:t>WHERE </a:t>
            </a:r>
            <a:r>
              <a:rPr lang="en-IN" sz="1800" b="1" i="1" kern="100" dirty="0" err="1">
                <a:solidFill>
                  <a:srgbClr val="000000"/>
                </a:solidFill>
                <a:effectLst/>
                <a:latin typeface="Times"/>
                <a:ea typeface="Times"/>
                <a:cs typeface="Times"/>
              </a:rPr>
              <a:t>YearsAtCompany</a:t>
            </a:r>
            <a:r>
              <a:rPr lang="en-IN" sz="1800" b="1" i="1" kern="100" dirty="0">
                <a:solidFill>
                  <a:srgbClr val="000000"/>
                </a:solidFill>
                <a:effectLst/>
                <a:latin typeface="Times"/>
                <a:ea typeface="Times"/>
                <a:cs typeface="Times"/>
              </a:rPr>
              <a:t> &gt; 5</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15000"/>
              </a:lnSpc>
              <a:spcAft>
                <a:spcPts val="800"/>
              </a:spcAft>
              <a:buNone/>
            </a:pPr>
            <a:r>
              <a:rPr lang="en-IN" sz="1800" b="1" i="1" kern="100" dirty="0">
                <a:solidFill>
                  <a:srgbClr val="000000"/>
                </a:solidFill>
                <a:effectLst/>
                <a:latin typeface="Times"/>
                <a:ea typeface="Times"/>
                <a:cs typeface="Times"/>
              </a:rPr>
              <a:t>)</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15000"/>
              </a:lnSpc>
              <a:spcAft>
                <a:spcPts val="800"/>
              </a:spcAft>
              <a:buNone/>
            </a:pPr>
            <a:r>
              <a:rPr lang="en-IN" sz="1800" b="1" i="1" kern="100" dirty="0">
                <a:solidFill>
                  <a:srgbClr val="000000"/>
                </a:solidFill>
                <a:effectLst/>
                <a:latin typeface="Times"/>
                <a:ea typeface="Times"/>
                <a:cs typeface="Times"/>
              </a:rPr>
              <a:t>SELECT * FROM Emp;</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4" name="Picture 3" descr="A screenshot of a computer&#10;&#10;Description automatically generated">
            <a:extLst>
              <a:ext uri="{FF2B5EF4-FFF2-40B4-BE49-F238E27FC236}">
                <a16:creationId xmlns:a16="http://schemas.microsoft.com/office/drawing/2014/main" id="{CBB93F4D-B29D-AB0F-D6F2-C47302129274}"/>
              </a:ext>
            </a:extLst>
          </p:cNvPr>
          <p:cNvPicPr>
            <a:picLocks noChangeAspect="1"/>
          </p:cNvPicPr>
          <p:nvPr/>
        </p:nvPicPr>
        <p:blipFill>
          <a:blip r:embed="rId2"/>
          <a:srcRect r="23935"/>
          <a:stretch/>
        </p:blipFill>
        <p:spPr>
          <a:xfrm>
            <a:off x="7603101" y="674285"/>
            <a:ext cx="3970393" cy="5588000"/>
          </a:xfrm>
          <a:prstGeom prst="rect">
            <a:avLst/>
          </a:prstGeom>
        </p:spPr>
      </p:pic>
    </p:spTree>
    <p:extLst>
      <p:ext uri="{BB962C8B-B14F-4D97-AF65-F5344CB8AC3E}">
        <p14:creationId xmlns:p14="http://schemas.microsoft.com/office/powerpoint/2010/main" val="1403694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xEl>
                                              <p:pRg st="0" end="0"/>
                                            </p:txEl>
                                          </p:spTgt>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900" decel="100000" fill="hold"/>
                                        <p:tgtEl>
                                          <p:spTgt spid="3">
                                            <p:txEl>
                                              <p:pRg st="1" end="1"/>
                                            </p:txEl>
                                          </p:spTgt>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
                                            <p:txEl>
                                              <p:pRg st="1" end="1"/>
                                            </p:txEl>
                                          </p:spTgt>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900" decel="100000" fill="hold"/>
                                        <p:tgtEl>
                                          <p:spTgt spid="3">
                                            <p:txEl>
                                              <p:pRg st="2" end="2"/>
                                            </p:txEl>
                                          </p:spTgt>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
                                            <p:txEl>
                                              <p:pRg st="2" end="2"/>
                                            </p:txEl>
                                          </p:spTgt>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900" decel="100000" fill="hold"/>
                                        <p:tgtEl>
                                          <p:spTgt spid="3">
                                            <p:txEl>
                                              <p:pRg st="3" end="3"/>
                                            </p:txEl>
                                          </p:spTgt>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
                                            <p:txEl>
                                              <p:pRg st="3" end="3"/>
                                            </p:txEl>
                                          </p:spTgt>
                                        </p:tgtEl>
                                        <p:attrNameLst>
                                          <p:attrName>ppt_y</p:attrName>
                                        </p:attrNameLst>
                                      </p:cBhvr>
                                      <p:tavLst>
                                        <p:tav tm="0">
                                          <p:val>
                                            <p:strVal val="#ppt_y-.03"/>
                                          </p:val>
                                        </p:tav>
                                        <p:tav tm="100000">
                                          <p:val>
                                            <p:strVal val="#ppt_y"/>
                                          </p:val>
                                        </p:tav>
                                      </p:tavLst>
                                    </p:anim>
                                  </p:childTnLst>
                                </p:cTn>
                              </p:par>
                              <p:par>
                                <p:cTn id="29" presetID="37"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900" decel="100000" fill="hold"/>
                                        <p:tgtEl>
                                          <p:spTgt spid="3">
                                            <p:txEl>
                                              <p:pRg st="4" end="4"/>
                                            </p:txEl>
                                          </p:spTgt>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
                                            <p:txEl>
                                              <p:pRg st="4" end="4"/>
                                            </p:txEl>
                                          </p:spTgt>
                                        </p:tgtEl>
                                        <p:attrNameLst>
                                          <p:attrName>ppt_y</p:attrName>
                                        </p:attrNameLst>
                                      </p:cBhvr>
                                      <p:tavLst>
                                        <p:tav tm="0">
                                          <p:val>
                                            <p:strVal val="#ppt_y-.03"/>
                                          </p:val>
                                        </p:tav>
                                        <p:tav tm="100000">
                                          <p:val>
                                            <p:strVal val="#ppt_y"/>
                                          </p:val>
                                        </p:tav>
                                      </p:tavLst>
                                    </p:anim>
                                  </p:childTnLst>
                                </p:cTn>
                              </p:par>
                              <p:par>
                                <p:cTn id="35" presetID="37" presetClass="entr" presetSubtype="0"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900" decel="100000" fill="hold"/>
                                        <p:tgtEl>
                                          <p:spTgt spid="3">
                                            <p:txEl>
                                              <p:pRg st="5" end="5"/>
                                            </p:txEl>
                                          </p:spTgt>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3">
                                            <p:txEl>
                                              <p:pRg st="5" end="5"/>
                                            </p:txEl>
                                          </p:spTgt>
                                        </p:tgtEl>
                                        <p:attrNameLst>
                                          <p:attrName>ppt_y</p:attrName>
                                        </p:attrNameLst>
                                      </p:cBhvr>
                                      <p:tavLst>
                                        <p:tav tm="0">
                                          <p:val>
                                            <p:strVal val="#ppt_y-.03"/>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2" presetClass="entr" presetSubtype="8" fill="hold" nodeType="clickEffect">
                                  <p:stCondLst>
                                    <p:cond delay="0"/>
                                  </p:stCondLst>
                                  <p:childTnLst>
                                    <p:set>
                                      <p:cBhvr>
                                        <p:cTn id="44" dur="1" fill="hold">
                                          <p:stCondLst>
                                            <p:cond delay="0"/>
                                          </p:stCondLst>
                                        </p:cTn>
                                        <p:tgtEl>
                                          <p:spTgt spid="4"/>
                                        </p:tgtEl>
                                        <p:attrNameLst>
                                          <p:attrName>style.visibility</p:attrName>
                                        </p:attrNameLst>
                                      </p:cBhvr>
                                      <p:to>
                                        <p:strVal val="visible"/>
                                      </p:to>
                                    </p:set>
                                    <p:anim calcmode="lin" valueType="num">
                                      <p:cBhvr additive="base">
                                        <p:cTn id="45" dur="500"/>
                                        <p:tgtEl>
                                          <p:spTgt spid="4"/>
                                        </p:tgtEl>
                                        <p:attrNameLst>
                                          <p:attrName>ppt_x</p:attrName>
                                        </p:attrNameLst>
                                      </p:cBhvr>
                                      <p:tavLst>
                                        <p:tav tm="0">
                                          <p:val>
                                            <p:strVal val="#ppt_x-#ppt_w*1.125000"/>
                                          </p:val>
                                        </p:tav>
                                        <p:tav tm="100000">
                                          <p:val>
                                            <p:strVal val="#ppt_x"/>
                                          </p:val>
                                        </p:tav>
                                      </p:tavLst>
                                    </p:anim>
                                    <p:animEffect transition="in" filter="wipe(right)">
                                      <p:cBhvr>
                                        <p:cTn id="4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7D8194-DEEC-0101-B692-75A4ED50C599}"/>
              </a:ext>
            </a:extLst>
          </p:cNvPr>
          <p:cNvSpPr>
            <a:spLocks noGrp="1"/>
          </p:cNvSpPr>
          <p:nvPr>
            <p:ph type="title"/>
          </p:nvPr>
        </p:nvSpPr>
        <p:spPr>
          <a:xfrm>
            <a:off x="1285240" y="1050595"/>
            <a:ext cx="8074815" cy="1618489"/>
          </a:xfrm>
        </p:spPr>
        <p:txBody>
          <a:bodyPr anchor="ctr">
            <a:normAutofit/>
          </a:bodyPr>
          <a:lstStyle/>
          <a:p>
            <a:r>
              <a:rPr lang="en-US" sz="7200"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22E6A777-C26A-2092-8AFA-ABC71E0CDEC9}"/>
              </a:ext>
            </a:extLst>
          </p:cNvPr>
          <p:cNvSpPr>
            <a:spLocks noGrp="1"/>
          </p:cNvSpPr>
          <p:nvPr>
            <p:ph idx="1"/>
          </p:nvPr>
        </p:nvSpPr>
        <p:spPr>
          <a:xfrm>
            <a:off x="1285240" y="2969469"/>
            <a:ext cx="8838474" cy="2800395"/>
          </a:xfrm>
        </p:spPr>
        <p:txBody>
          <a:bodyPr anchor="t">
            <a:normAutofit/>
          </a:bodyPr>
          <a:lstStyle/>
          <a:p>
            <a:pPr marL="0" indent="0">
              <a:lnSpc>
                <a:spcPct val="150000"/>
              </a:lnSpc>
              <a:buNone/>
            </a:pPr>
            <a:r>
              <a:rPr lang="en-IN" sz="2400" dirty="0">
                <a:effectLst/>
                <a:latin typeface="Times"/>
                <a:ea typeface="Times"/>
              </a:rPr>
              <a:t>The successful design and implementation of the comprehensive SQL database system for managing employee performance and satisfaction data have significantly enhanced the HR department’s ability to make informed decisions. </a:t>
            </a:r>
            <a:endParaRPr lang="en-IN" sz="2400" dirty="0">
              <a:effectLst/>
              <a:latin typeface="Open Sans" panose="020B0606030504020204" pitchFamily="34" charset="0"/>
              <a:ea typeface="Open Sans" panose="020B0606030504020204" pitchFamily="34" charset="0"/>
            </a:endParaRPr>
          </a:p>
          <a:p>
            <a:pPr>
              <a:lnSpc>
                <a:spcPct val="150000"/>
              </a:lnSpc>
            </a:pPr>
            <a:endParaRPr lang="en-US" sz="2400" dirty="0"/>
          </a:p>
        </p:txBody>
      </p:sp>
    </p:spTree>
    <p:extLst>
      <p:ext uri="{BB962C8B-B14F-4D97-AF65-F5344CB8AC3E}">
        <p14:creationId xmlns:p14="http://schemas.microsoft.com/office/powerpoint/2010/main" val="2380211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checkerboard(across)">
                                      <p:cBhvr>
                                        <p:cTn id="1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44795D-5A72-6574-0E41-E2DFB7B1F596}"/>
              </a:ext>
            </a:extLst>
          </p:cNvPr>
          <p:cNvSpPr>
            <a:spLocks noGrp="1"/>
          </p:cNvSpPr>
          <p:nvPr>
            <p:ph type="title"/>
          </p:nvPr>
        </p:nvSpPr>
        <p:spPr>
          <a:xfrm>
            <a:off x="804672" y="802955"/>
            <a:ext cx="5612994" cy="1454051"/>
          </a:xfrm>
        </p:spPr>
        <p:txBody>
          <a:bodyPr>
            <a:normAutofit/>
          </a:bodyPr>
          <a:lstStyle/>
          <a:p>
            <a:r>
              <a:rPr lang="en-IN" sz="3600" b="1" kern="0" dirty="0">
                <a:solidFill>
                  <a:schemeClr val="tx2"/>
                </a:solidFill>
                <a:effectLst/>
                <a:latin typeface="Times"/>
                <a:ea typeface="Times"/>
                <a:cs typeface="PT Sans Narrow" panose="020B0506020203020204" pitchFamily="34" charset="77"/>
              </a:rPr>
              <a:t>PROJECT OBJECTIVE:</a:t>
            </a:r>
            <a:endParaRPr lang="en-US" sz="3600" dirty="0">
              <a:solidFill>
                <a:schemeClr val="tx2"/>
              </a:solidFill>
            </a:endParaRPr>
          </a:p>
        </p:txBody>
      </p:sp>
      <p:sp>
        <p:nvSpPr>
          <p:cNvPr id="3" name="Content Placeholder 2">
            <a:extLst>
              <a:ext uri="{FF2B5EF4-FFF2-40B4-BE49-F238E27FC236}">
                <a16:creationId xmlns:a16="http://schemas.microsoft.com/office/drawing/2014/main" id="{D80D4496-6352-4400-0D44-6043229A6976}"/>
              </a:ext>
            </a:extLst>
          </p:cNvPr>
          <p:cNvSpPr>
            <a:spLocks noGrp="1"/>
          </p:cNvSpPr>
          <p:nvPr>
            <p:ph idx="1"/>
          </p:nvPr>
        </p:nvSpPr>
        <p:spPr>
          <a:xfrm>
            <a:off x="804672" y="2421682"/>
            <a:ext cx="5565224" cy="3633363"/>
          </a:xfrm>
        </p:spPr>
        <p:txBody>
          <a:bodyPr anchor="ctr">
            <a:normAutofit lnSpcReduction="10000"/>
          </a:bodyPr>
          <a:lstStyle/>
          <a:p>
            <a:pPr marL="0" indent="0">
              <a:lnSpc>
                <a:spcPct val="150000"/>
              </a:lnSpc>
              <a:buNone/>
            </a:pPr>
            <a:r>
              <a:rPr lang="en-IN" sz="2400" dirty="0">
                <a:solidFill>
                  <a:schemeClr val="tx2"/>
                </a:solidFill>
                <a:effectLst/>
                <a:latin typeface="Times"/>
                <a:ea typeface="Times"/>
              </a:rPr>
              <a:t>The objective of this project is to design and implement a comprehensive SQL database system for managing employee performance and satisfaction data. This system will facilitate efficient data storage, retrieval, and analysis to support HR decision-making processes. </a:t>
            </a:r>
            <a:endParaRPr lang="en-US" sz="2400" dirty="0">
              <a:solidFill>
                <a:schemeClr val="tx2"/>
              </a:solidFill>
            </a:endParaRP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Database">
            <a:extLst>
              <a:ext uri="{FF2B5EF4-FFF2-40B4-BE49-F238E27FC236}">
                <a16:creationId xmlns:a16="http://schemas.microsoft.com/office/drawing/2014/main" id="{1DF64241-94BF-DF3F-41E3-4E72C92E4C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1107671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600" decel="100000"/>
                                        <p:tgtEl>
                                          <p:spTgt spid="2"/>
                                        </p:tgtEl>
                                      </p:cBhvr>
                                    </p:animEffect>
                                    <p:anim calcmode="lin" valueType="num">
                                      <p:cBhvr>
                                        <p:cTn id="8" dur="1600" decel="100000" fill="hold"/>
                                        <p:tgtEl>
                                          <p:spTgt spid="2"/>
                                        </p:tgtEl>
                                        <p:attrNameLst>
                                          <p:attrName>style.rotation</p:attrName>
                                        </p:attrNameLst>
                                      </p:cBhvr>
                                      <p:tavLst>
                                        <p:tav tm="0">
                                          <p:val>
                                            <p:fltVal val="-90"/>
                                          </p:val>
                                        </p:tav>
                                        <p:tav tm="100000">
                                          <p:val>
                                            <p:fltVal val="0"/>
                                          </p:val>
                                        </p:tav>
                                      </p:tavLst>
                                    </p:anim>
                                    <p:anim calcmode="lin" valueType="num">
                                      <p:cBhvr>
                                        <p:cTn id="9" dur="1600" decel="100000" fill="hold"/>
                                        <p:tgtEl>
                                          <p:spTgt spid="2"/>
                                        </p:tgtEl>
                                        <p:attrNameLst>
                                          <p:attrName>ppt_x</p:attrName>
                                        </p:attrNameLst>
                                      </p:cBhvr>
                                      <p:tavLst>
                                        <p:tav tm="0">
                                          <p:val>
                                            <p:strVal val="#ppt_x+0.4"/>
                                          </p:val>
                                        </p:tav>
                                        <p:tav tm="100000">
                                          <p:val>
                                            <p:strVal val="#ppt_x-0.05"/>
                                          </p:val>
                                        </p:tav>
                                      </p:tavLst>
                                    </p:anim>
                                    <p:anim calcmode="lin" valueType="num">
                                      <p:cBhvr>
                                        <p:cTn id="10" dur="1600" decel="100000" fill="hold"/>
                                        <p:tgtEl>
                                          <p:spTgt spid="2"/>
                                        </p:tgtEl>
                                        <p:attrNameLst>
                                          <p:attrName>ppt_y</p:attrName>
                                        </p:attrNameLst>
                                      </p:cBhvr>
                                      <p:tavLst>
                                        <p:tav tm="0">
                                          <p:val>
                                            <p:strVal val="#ppt_y-0.4"/>
                                          </p:val>
                                        </p:tav>
                                        <p:tav tm="100000">
                                          <p:val>
                                            <p:strVal val="#ppt_y+0.1"/>
                                          </p:val>
                                        </p:tav>
                                      </p:tavLst>
                                    </p:anim>
                                    <p:anim calcmode="lin" valueType="num">
                                      <p:cBhvr>
                                        <p:cTn id="11" dur="400" accel="100000" fill="hold">
                                          <p:stCondLst>
                                            <p:cond delay="1600"/>
                                          </p:stCondLst>
                                        </p:cTn>
                                        <p:tgtEl>
                                          <p:spTgt spid="2"/>
                                        </p:tgtEl>
                                        <p:attrNameLst>
                                          <p:attrName>ppt_x</p:attrName>
                                        </p:attrNameLst>
                                      </p:cBhvr>
                                      <p:tavLst>
                                        <p:tav tm="0">
                                          <p:val>
                                            <p:strVal val="#ppt_x-0.05"/>
                                          </p:val>
                                        </p:tav>
                                        <p:tav tm="100000">
                                          <p:val>
                                            <p:strVal val="#ppt_x"/>
                                          </p:val>
                                        </p:tav>
                                      </p:tavLst>
                                    </p:anim>
                                    <p:anim calcmode="lin" valueType="num">
                                      <p:cBhvr>
                                        <p:cTn id="12" dur="400" accel="100000" fill="hold">
                                          <p:stCondLst>
                                            <p:cond delay="1600"/>
                                          </p:stCondLst>
                                        </p:cTn>
                                        <p:tgtEl>
                                          <p:spTgt spid="2"/>
                                        </p:tgtEl>
                                        <p:attrNameLst>
                                          <p:attrName>ppt_y</p:attrName>
                                        </p:attrNameLst>
                                      </p:cBhvr>
                                      <p:tavLst>
                                        <p:tav tm="0">
                                          <p:val>
                                            <p:strVal val="#ppt_y+0.1"/>
                                          </p:val>
                                        </p:tav>
                                        <p:tav tm="100000">
                                          <p:val>
                                            <p:strVal val="#ppt_y"/>
                                          </p:val>
                                        </p:tav>
                                      </p:tavLst>
                                    </p:anim>
                                  </p:childTnLst>
                                </p:cTn>
                              </p:par>
                              <p:par>
                                <p:cTn id="13" presetID="18" presetClass="entr" presetSubtype="12"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strips(downLeft)">
                                      <p:cBhvr>
                                        <p:cTn id="15"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ood human figure">
            <a:extLst>
              <a:ext uri="{FF2B5EF4-FFF2-40B4-BE49-F238E27FC236}">
                <a16:creationId xmlns:a16="http://schemas.microsoft.com/office/drawing/2014/main" id="{AA4A52BA-5CB8-6AA5-37C5-95100F04FAB8}"/>
              </a:ext>
            </a:extLst>
          </p:cNvPr>
          <p:cNvPicPr>
            <a:picLocks noChangeAspect="1"/>
          </p:cNvPicPr>
          <p:nvPr/>
        </p:nvPicPr>
        <p:blipFill>
          <a:blip r:embed="rId2"/>
          <a:srcRect r="40666" b="-2"/>
          <a:stretch/>
        </p:blipFill>
        <p:spPr>
          <a:xfrm>
            <a:off x="0" y="0"/>
            <a:ext cx="6096001" cy="6858002"/>
          </a:xfrm>
          <a:prstGeom prst="rect">
            <a:avLst/>
          </a:prstGeom>
        </p:spPr>
      </p:pic>
      <p:sp>
        <p:nvSpPr>
          <p:cNvPr id="3" name="Content Placeholder 2">
            <a:extLst>
              <a:ext uri="{FF2B5EF4-FFF2-40B4-BE49-F238E27FC236}">
                <a16:creationId xmlns:a16="http://schemas.microsoft.com/office/drawing/2014/main" id="{3A7605EA-40C8-3CFF-AE03-443F68D65A38}"/>
              </a:ext>
            </a:extLst>
          </p:cNvPr>
          <p:cNvSpPr>
            <a:spLocks noGrp="1"/>
          </p:cNvSpPr>
          <p:nvPr>
            <p:ph idx="1"/>
          </p:nvPr>
        </p:nvSpPr>
        <p:spPr>
          <a:xfrm>
            <a:off x="6677951" y="1544081"/>
            <a:ext cx="4156512" cy="3769835"/>
          </a:xfrm>
        </p:spPr>
        <p:txBody>
          <a:bodyPr anchor="ctr">
            <a:normAutofit/>
          </a:bodyPr>
          <a:lstStyle/>
          <a:p>
            <a:pPr marL="0" indent="0" algn="ctr">
              <a:lnSpc>
                <a:spcPct val="150000"/>
              </a:lnSpc>
              <a:buNone/>
            </a:pPr>
            <a:r>
              <a:rPr lang="en-US" sz="4400" dirty="0"/>
              <a:t>Any Questions or </a:t>
            </a:r>
          </a:p>
          <a:p>
            <a:pPr marL="0" indent="0" algn="ctr">
              <a:lnSpc>
                <a:spcPct val="150000"/>
              </a:lnSpc>
              <a:buNone/>
            </a:pPr>
            <a:r>
              <a:rPr lang="en-US" sz="4400" dirty="0"/>
              <a:t>Suggestion</a:t>
            </a:r>
          </a:p>
        </p:txBody>
      </p:sp>
    </p:spTree>
    <p:extLst>
      <p:ext uri="{BB962C8B-B14F-4D97-AF65-F5344CB8AC3E}">
        <p14:creationId xmlns:p14="http://schemas.microsoft.com/office/powerpoint/2010/main" val="90162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4791E2-0C49-D402-8D7C-2698FFDB9C9D}"/>
              </a:ext>
            </a:extLst>
          </p:cNvPr>
          <p:cNvSpPr>
            <a:spLocks noGrp="1"/>
          </p:cNvSpPr>
          <p:nvPr>
            <p:ph type="title"/>
          </p:nvPr>
        </p:nvSpPr>
        <p:spPr>
          <a:xfrm>
            <a:off x="2197101" y="2449286"/>
            <a:ext cx="4978399" cy="1451042"/>
          </a:xfrm>
        </p:spPr>
        <p:txBody>
          <a:bodyPr vert="horz" lIns="91440" tIns="45720" rIns="91440" bIns="45720" rtlCol="0" anchor="b">
            <a:normAutofit/>
          </a:bodyPr>
          <a:lstStyle/>
          <a:p>
            <a:r>
              <a:rPr lang="en-US" sz="5200" kern="1200" spc="600" dirty="0">
                <a:solidFill>
                  <a:schemeClr val="tx1"/>
                </a:solidFill>
                <a:latin typeface="+mj-lt"/>
                <a:ea typeface="+mj-ea"/>
                <a:cs typeface="+mj-cs"/>
              </a:rPr>
              <a:t>THANK YOU</a:t>
            </a:r>
          </a:p>
        </p:txBody>
      </p:sp>
      <p:pic>
        <p:nvPicPr>
          <p:cNvPr id="6" name="Graphic 5" descr="Smiling Face with No Fill">
            <a:extLst>
              <a:ext uri="{FF2B5EF4-FFF2-40B4-BE49-F238E27FC236}">
                <a16:creationId xmlns:a16="http://schemas.microsoft.com/office/drawing/2014/main" id="{4DCB22AE-3AD8-8681-B10F-5D6BA79738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549" y="2776619"/>
            <a:ext cx="1289051" cy="1289051"/>
          </a:xfrm>
          <a:prstGeom prst="rect">
            <a:avLst/>
          </a:prstGeom>
        </p:spPr>
      </p:pic>
      <p:pic>
        <p:nvPicPr>
          <p:cNvPr id="8" name="Graphic 7" descr="Smiling Face with No Fill">
            <a:extLst>
              <a:ext uri="{FF2B5EF4-FFF2-40B4-BE49-F238E27FC236}">
                <a16:creationId xmlns:a16="http://schemas.microsoft.com/office/drawing/2014/main" id="{B36AD6D8-D209-4F64-A8B3-4935CAD866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Tree>
    <p:extLst>
      <p:ext uri="{BB962C8B-B14F-4D97-AF65-F5344CB8AC3E}">
        <p14:creationId xmlns:p14="http://schemas.microsoft.com/office/powerpoint/2010/main" val="1814613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2"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2"/>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1750109-3B91-4506-B997-0CD8E35A14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72D8D1B-59F6-4FF3-8547-9BBB6129F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8306115-E00A-189C-2778-2AED448D9F1E}"/>
              </a:ext>
            </a:extLst>
          </p:cNvPr>
          <p:cNvPicPr>
            <a:picLocks noChangeAspect="1"/>
          </p:cNvPicPr>
          <p:nvPr/>
        </p:nvPicPr>
        <p:blipFill>
          <a:blip r:embed="rId2"/>
          <a:stretch>
            <a:fillRect/>
          </a:stretch>
        </p:blipFill>
        <p:spPr>
          <a:xfrm>
            <a:off x="622549" y="1000922"/>
            <a:ext cx="3122143" cy="1760743"/>
          </a:xfrm>
          <a:prstGeom prst="rect">
            <a:avLst/>
          </a:prstGeom>
        </p:spPr>
      </p:pic>
      <p:sp>
        <p:nvSpPr>
          <p:cNvPr id="17" name="Rectangle 16">
            <a:extLst>
              <a:ext uri="{FF2B5EF4-FFF2-40B4-BE49-F238E27FC236}">
                <a16:creationId xmlns:a16="http://schemas.microsoft.com/office/drawing/2014/main" id="{14044C96-7CFD-44DB-A579-D77B0D37C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5998" y="487090"/>
            <a:ext cx="3588174" cy="278104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03EE185-4D92-1E5F-D5A6-3ED4C2517E02}"/>
              </a:ext>
            </a:extLst>
          </p:cNvPr>
          <p:cNvPicPr>
            <a:picLocks noChangeAspect="1"/>
          </p:cNvPicPr>
          <p:nvPr/>
        </p:nvPicPr>
        <p:blipFill>
          <a:blip r:embed="rId3"/>
          <a:stretch>
            <a:fillRect/>
          </a:stretch>
        </p:blipFill>
        <p:spPr>
          <a:xfrm>
            <a:off x="8313518" y="1036605"/>
            <a:ext cx="3252903" cy="1696406"/>
          </a:xfrm>
          <a:prstGeom prst="rect">
            <a:avLst/>
          </a:prstGeom>
        </p:spPr>
      </p:pic>
      <p:sp>
        <p:nvSpPr>
          <p:cNvPr id="19" name="Rectangle 18">
            <a:extLst>
              <a:ext uri="{FF2B5EF4-FFF2-40B4-BE49-F238E27FC236}">
                <a16:creationId xmlns:a16="http://schemas.microsoft.com/office/drawing/2014/main" id="{8FC8C21F-9484-4A71-ABFA-6C10682FA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040DDEA-079A-8D56-B257-C24692508EE5}"/>
              </a:ext>
            </a:extLst>
          </p:cNvPr>
          <p:cNvPicPr>
            <a:picLocks noChangeAspect="1"/>
          </p:cNvPicPr>
          <p:nvPr/>
        </p:nvPicPr>
        <p:blipFill>
          <a:blip r:embed="rId4"/>
          <a:stretch>
            <a:fillRect/>
          </a:stretch>
        </p:blipFill>
        <p:spPr>
          <a:xfrm>
            <a:off x="997907" y="3748194"/>
            <a:ext cx="2354227" cy="2471631"/>
          </a:xfrm>
          <a:prstGeom prst="rect">
            <a:avLst/>
          </a:prstGeom>
        </p:spPr>
      </p:pic>
      <p:sp>
        <p:nvSpPr>
          <p:cNvPr id="21" name="Rectangle 20">
            <a:extLst>
              <a:ext uri="{FF2B5EF4-FFF2-40B4-BE49-F238E27FC236}">
                <a16:creationId xmlns:a16="http://schemas.microsoft.com/office/drawing/2014/main" id="{2C444748-5A8D-4B53-89FE-42B455DFA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5618" y="487090"/>
            <a:ext cx="3588171" cy="589788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1ABA9DE-37ED-5F3E-F2FA-CF05AEE68E6A}"/>
              </a:ext>
            </a:extLst>
          </p:cNvPr>
          <p:cNvPicPr>
            <a:picLocks noChangeAspect="1"/>
          </p:cNvPicPr>
          <p:nvPr/>
        </p:nvPicPr>
        <p:blipFill>
          <a:blip r:embed="rId5"/>
          <a:stretch>
            <a:fillRect/>
          </a:stretch>
        </p:blipFill>
        <p:spPr>
          <a:xfrm>
            <a:off x="4420374" y="650497"/>
            <a:ext cx="3175506" cy="5571066"/>
          </a:xfrm>
          <a:prstGeom prst="rect">
            <a:avLst/>
          </a:prstGeom>
        </p:spPr>
      </p:pic>
      <p:sp>
        <p:nvSpPr>
          <p:cNvPr id="23" name="Rectangle 22">
            <a:extLst>
              <a:ext uri="{FF2B5EF4-FFF2-40B4-BE49-F238E27FC236}">
                <a16:creationId xmlns:a16="http://schemas.microsoft.com/office/drawing/2014/main" id="{F4FFA271-A10A-4AC3-8F06-E3313A197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502" y="3603670"/>
            <a:ext cx="3601167"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9D9644F-7E99-BDEA-39A8-B067B9855CA6}"/>
              </a:ext>
            </a:extLst>
          </p:cNvPr>
          <p:cNvPicPr>
            <a:picLocks noChangeAspect="1"/>
          </p:cNvPicPr>
          <p:nvPr/>
        </p:nvPicPr>
        <p:blipFill>
          <a:blip r:embed="rId6"/>
          <a:stretch>
            <a:fillRect/>
          </a:stretch>
        </p:blipFill>
        <p:spPr>
          <a:xfrm>
            <a:off x="8313518" y="4182351"/>
            <a:ext cx="3252903" cy="1610347"/>
          </a:xfrm>
          <a:prstGeom prst="rect">
            <a:avLst/>
          </a:prstGeom>
        </p:spPr>
      </p:pic>
    </p:spTree>
    <p:extLst>
      <p:ext uri="{BB962C8B-B14F-4D97-AF65-F5344CB8AC3E}">
        <p14:creationId xmlns:p14="http://schemas.microsoft.com/office/powerpoint/2010/main" val="540819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D01200-0224-43C5-AB38-FB4D16B73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D2E36F-41A5-B3F8-ADF3-047378363F88}"/>
              </a:ext>
            </a:extLst>
          </p:cNvPr>
          <p:cNvSpPr>
            <a:spLocks noGrp="1"/>
          </p:cNvSpPr>
          <p:nvPr>
            <p:ph type="title"/>
          </p:nvPr>
        </p:nvSpPr>
        <p:spPr>
          <a:xfrm>
            <a:off x="612648" y="722693"/>
            <a:ext cx="6268770" cy="1536192"/>
          </a:xfrm>
        </p:spPr>
        <p:txBody>
          <a:bodyPr anchor="b">
            <a:normAutofit/>
          </a:bodyPr>
          <a:lstStyle/>
          <a:p>
            <a:r>
              <a:rPr lang="en-IN" sz="2400" dirty="0">
                <a:effectLst/>
                <a:latin typeface="Aptos" panose="020B0004020202020204" pitchFamily="34" charset="0"/>
                <a:ea typeface="Aptos" panose="020B0004020202020204" pitchFamily="34" charset="0"/>
                <a:cs typeface="Times New Roman" panose="02020603050405020304" pitchFamily="18" charset="0"/>
              </a:rPr>
              <a:t>Write a </a:t>
            </a:r>
            <a:r>
              <a:rPr lang="en-IN" sz="2400" dirty="0" err="1">
                <a:effectLst/>
                <a:latin typeface="Aptos" panose="020B0004020202020204" pitchFamily="34" charset="0"/>
                <a:ea typeface="Aptos" panose="020B0004020202020204" pitchFamily="34" charset="0"/>
                <a:cs typeface="Times New Roman" panose="02020603050405020304" pitchFamily="18" charset="0"/>
              </a:rPr>
              <a:t>sql</a:t>
            </a:r>
            <a:r>
              <a:rPr lang="en-IN" sz="2400" dirty="0">
                <a:effectLst/>
                <a:latin typeface="Aptos" panose="020B0004020202020204" pitchFamily="34" charset="0"/>
                <a:ea typeface="Aptos" panose="020B0004020202020204" pitchFamily="34" charset="0"/>
                <a:cs typeface="Times New Roman" panose="02020603050405020304" pitchFamily="18" charset="0"/>
              </a:rPr>
              <a:t> code to arrange department order wise listing all </a:t>
            </a:r>
            <a:r>
              <a:rPr lang="en-IN" sz="2400" dirty="0" err="1">
                <a:effectLst/>
                <a:latin typeface="Aptos" panose="020B0004020202020204" pitchFamily="34" charset="0"/>
                <a:ea typeface="Aptos" panose="020B0004020202020204" pitchFamily="34" charset="0"/>
                <a:cs typeface="Times New Roman" panose="02020603050405020304" pitchFamily="18" charset="0"/>
              </a:rPr>
              <a:t>employess</a:t>
            </a:r>
            <a:r>
              <a:rPr lang="en-IN" sz="2400" dirty="0">
                <a:effectLst/>
              </a:rPr>
              <a:t> </a:t>
            </a:r>
            <a:endParaRPr lang="en-US" sz="2400" dirty="0"/>
          </a:p>
        </p:txBody>
      </p:sp>
      <p:sp>
        <p:nvSpPr>
          <p:cNvPr id="11" name="Rectangle 10">
            <a:extLst>
              <a:ext uri="{FF2B5EF4-FFF2-40B4-BE49-F238E27FC236}">
                <a16:creationId xmlns:a16="http://schemas.microsoft.com/office/drawing/2014/main" id="{728A44A4-A002-4A88-9FC9-1D0566C97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3E7D5C7B-DD16-401B-85CE-4AAA2A4F5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ECC2A802-6111-CF8B-325A-B9C72D4CB6B8}"/>
              </a:ext>
            </a:extLst>
          </p:cNvPr>
          <p:cNvSpPr>
            <a:spLocks noGrp="1"/>
          </p:cNvSpPr>
          <p:nvPr>
            <p:ph idx="1"/>
          </p:nvPr>
        </p:nvSpPr>
        <p:spPr>
          <a:xfrm>
            <a:off x="612648" y="3355848"/>
            <a:ext cx="6268770" cy="2825496"/>
          </a:xfrm>
        </p:spPr>
        <p:txBody>
          <a:bodyPr>
            <a:normAutofit/>
          </a:bodyPr>
          <a:lstStyle/>
          <a:p>
            <a:pPr marL="0" indent="0">
              <a:spcAft>
                <a:spcPts val="800"/>
              </a:spcAft>
              <a:buNone/>
            </a:pPr>
            <a:r>
              <a:rPr lang="en-IN" sz="2200" b="1" i="1" kern="100" dirty="0">
                <a:effectLst/>
                <a:latin typeface="Times New Roman" panose="02020603050405020304" pitchFamily="18" charset="0"/>
                <a:ea typeface="Aptos" panose="020B0004020202020204" pitchFamily="34" charset="0"/>
                <a:cs typeface="Times New Roman" panose="02020603050405020304" pitchFamily="18" charset="0"/>
              </a:rPr>
              <a:t>SELECT </a:t>
            </a:r>
            <a:r>
              <a:rPr lang="en-IN" sz="2200" b="1" i="1" kern="100" dirty="0" err="1">
                <a:effectLst/>
                <a:latin typeface="Times New Roman" panose="02020603050405020304" pitchFamily="18" charset="0"/>
                <a:ea typeface="Aptos" panose="020B0004020202020204" pitchFamily="34" charset="0"/>
                <a:cs typeface="Times New Roman" panose="02020603050405020304" pitchFamily="18" charset="0"/>
              </a:rPr>
              <a:t>EmployeeID</a:t>
            </a:r>
            <a:r>
              <a:rPr lang="en-IN" sz="2200" b="1" i="1" kern="100" dirty="0">
                <a:effectLst/>
                <a:latin typeface="Times New Roman" panose="02020603050405020304" pitchFamily="18" charset="0"/>
                <a:ea typeface="Aptos" panose="020B0004020202020204" pitchFamily="34" charset="0"/>
                <a:cs typeface="Times New Roman" panose="02020603050405020304" pitchFamily="18" charset="0"/>
              </a:rPr>
              <a:t>, FirstName, </a:t>
            </a:r>
            <a:r>
              <a:rPr lang="en-IN" sz="2200" b="1" i="1" kern="100" dirty="0" err="1">
                <a:effectLst/>
                <a:latin typeface="Times New Roman" panose="02020603050405020304" pitchFamily="18" charset="0"/>
                <a:ea typeface="Aptos" panose="020B0004020202020204" pitchFamily="34" charset="0"/>
                <a:cs typeface="Times New Roman" panose="02020603050405020304" pitchFamily="18" charset="0"/>
              </a:rPr>
              <a:t>LastName</a:t>
            </a:r>
            <a:r>
              <a:rPr lang="en-IN" sz="2200" b="1" i="1" kern="100" dirty="0">
                <a:effectLst/>
                <a:latin typeface="Times New Roman" panose="02020603050405020304" pitchFamily="18" charset="0"/>
                <a:ea typeface="Aptos" panose="020B0004020202020204" pitchFamily="34" charset="0"/>
                <a:cs typeface="Times New Roman" panose="02020603050405020304" pitchFamily="18" charset="0"/>
              </a:rPr>
              <a:t>, Department, Salary</a:t>
            </a:r>
            <a:endParaRPr lang="en-IN" sz="22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indent="0">
              <a:spcAft>
                <a:spcPts val="800"/>
              </a:spcAft>
              <a:buNone/>
            </a:pPr>
            <a:r>
              <a:rPr lang="en-IN" sz="2200" b="1" i="1" kern="100" dirty="0">
                <a:effectLst/>
                <a:latin typeface="Times New Roman" panose="02020603050405020304" pitchFamily="18" charset="0"/>
                <a:ea typeface="Aptos" panose="020B0004020202020204" pitchFamily="34" charset="0"/>
                <a:cs typeface="Times New Roman" panose="02020603050405020304" pitchFamily="18" charset="0"/>
              </a:rPr>
              <a:t>FROM Employee</a:t>
            </a:r>
            <a:endParaRPr lang="en-IN" sz="22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indent="0">
              <a:spcAft>
                <a:spcPts val="800"/>
              </a:spcAft>
              <a:buNone/>
            </a:pPr>
            <a:r>
              <a:rPr lang="en-IN" sz="2200" b="1" i="1" kern="100" dirty="0">
                <a:effectLst/>
                <a:latin typeface="Times New Roman" panose="02020603050405020304" pitchFamily="18" charset="0"/>
                <a:ea typeface="Aptos" panose="020B0004020202020204" pitchFamily="34" charset="0"/>
                <a:cs typeface="Times New Roman" panose="02020603050405020304" pitchFamily="18" charset="0"/>
              </a:rPr>
              <a:t>ORDER BY Department ASC;</a:t>
            </a:r>
            <a:endParaRPr lang="en-IN" sz="2200" kern="100" dirty="0">
              <a:effectLst/>
              <a:latin typeface="Times New Roman" panose="02020603050405020304" pitchFamily="18" charset="0"/>
              <a:ea typeface="Aptos" panose="020B0004020202020204" pitchFamily="34"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4B4C14E-62E3-215E-54BE-2BED5129E6D1}"/>
              </a:ext>
            </a:extLst>
          </p:cNvPr>
          <p:cNvPicPr>
            <a:picLocks noChangeAspect="1"/>
          </p:cNvPicPr>
          <p:nvPr/>
        </p:nvPicPr>
        <p:blipFill>
          <a:blip r:embed="rId3"/>
          <a:stretch>
            <a:fillRect/>
          </a:stretch>
        </p:blipFill>
        <p:spPr>
          <a:xfrm>
            <a:off x="7715637" y="601133"/>
            <a:ext cx="3794543" cy="5580211"/>
          </a:xfrm>
          <a:prstGeom prst="rect">
            <a:avLst/>
          </a:prstGeom>
        </p:spPr>
      </p:pic>
    </p:spTree>
    <p:extLst>
      <p:ext uri="{BB962C8B-B14F-4D97-AF65-F5344CB8AC3E}">
        <p14:creationId xmlns:p14="http://schemas.microsoft.com/office/powerpoint/2010/main" val="1057895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xEl>
                                              <p:pRg st="0" end="0"/>
                                            </p:txEl>
                                          </p:spTgt>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900" decel="100000" fill="hold"/>
                                        <p:tgtEl>
                                          <p:spTgt spid="3">
                                            <p:txEl>
                                              <p:pRg st="1" end="1"/>
                                            </p:txEl>
                                          </p:spTgt>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
                                            <p:txEl>
                                              <p:pRg st="1" end="1"/>
                                            </p:txEl>
                                          </p:spTgt>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900" decel="100000" fill="hold"/>
                                        <p:tgtEl>
                                          <p:spTgt spid="3">
                                            <p:txEl>
                                              <p:pRg st="2" end="2"/>
                                            </p:txEl>
                                          </p:spTgt>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
                                            <p:txEl>
                                              <p:pRg st="2" end="2"/>
                                            </p:txEl>
                                          </p:spTgt>
                                        </p:tgtEl>
                                        <p:attrNameLst>
                                          <p:attrName>ppt_y</p:attrName>
                                        </p:attrNameLst>
                                      </p:cBhvr>
                                      <p:tavLst>
                                        <p:tav tm="0">
                                          <p:val>
                                            <p:strVal val="#ppt_y-.03"/>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2" presetClass="entr" presetSubtype="8"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p:tgtEl>
                                          <p:spTgt spid="4"/>
                                        </p:tgtEl>
                                        <p:attrNameLst>
                                          <p:attrName>ppt_x</p:attrName>
                                        </p:attrNameLst>
                                      </p:cBhvr>
                                      <p:tavLst>
                                        <p:tav tm="0">
                                          <p:val>
                                            <p:strVal val="#ppt_x-#ppt_w*1.125000"/>
                                          </p:val>
                                        </p:tav>
                                        <p:tav tm="100000">
                                          <p:val>
                                            <p:strVal val="#ppt_x"/>
                                          </p:val>
                                        </p:tav>
                                      </p:tavLst>
                                    </p:anim>
                                    <p:animEffect transition="in" filter="wipe(right)">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C95A2E1-DE8F-EE67-57FA-14023A339FF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1A91AF-88F8-294D-E8FE-624E310C24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A6148D-71FB-F32A-BD85-137367306FA6}"/>
              </a:ext>
            </a:extLst>
          </p:cNvPr>
          <p:cNvSpPr>
            <a:spLocks noGrp="1"/>
          </p:cNvSpPr>
          <p:nvPr>
            <p:ph type="title"/>
          </p:nvPr>
        </p:nvSpPr>
        <p:spPr>
          <a:xfrm>
            <a:off x="612648" y="1078992"/>
            <a:ext cx="6268770" cy="1536192"/>
          </a:xfrm>
        </p:spPr>
        <p:txBody>
          <a:bodyPr anchor="b">
            <a:noAutofit/>
          </a:bodyPr>
          <a:lstStyle/>
          <a:p>
            <a:pPr lvl="0">
              <a:lnSpc>
                <a:spcPct val="120000"/>
              </a:lnSpc>
              <a:spcBef>
                <a:spcPts val="600"/>
              </a:spcBef>
              <a:spcAft>
                <a:spcPts val="800"/>
              </a:spcAft>
            </a:pPr>
            <a:r>
              <a:rPr lang="en-IN" sz="2400" kern="100" dirty="0">
                <a:solidFill>
                  <a:srgbClr val="000000"/>
                </a:solidFill>
                <a:effectLst/>
                <a:latin typeface="Aptos" panose="020B0004020202020204" pitchFamily="34" charset="0"/>
                <a:ea typeface="Times"/>
                <a:cs typeface="Times"/>
              </a:rPr>
              <a:t> Write a SQL command to List employees who have been with the company for more than 5 years.</a:t>
            </a:r>
            <a:endParaRPr lang="en-IN" sz="2400" kern="100" dirty="0">
              <a:effectLst/>
              <a:latin typeface="Aptos" panose="020B0004020202020204" pitchFamily="34" charset="0"/>
              <a:ea typeface="Open Sans" panose="020B0606030504020204" pitchFamily="34" charset="0"/>
              <a:cs typeface="Open Sans" panose="020B0606030504020204" pitchFamily="34" charset="0"/>
            </a:endParaRPr>
          </a:p>
        </p:txBody>
      </p:sp>
      <p:sp>
        <p:nvSpPr>
          <p:cNvPr id="11" name="Rectangle 10">
            <a:extLst>
              <a:ext uri="{FF2B5EF4-FFF2-40B4-BE49-F238E27FC236}">
                <a16:creationId xmlns:a16="http://schemas.microsoft.com/office/drawing/2014/main" id="{14E4D61A-9F02-4F73-6066-9390CB908A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8F8D7FD0-D422-6554-864C-1A83E5CC5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1056C94-F0FD-34F5-1EFB-AE0A39FD109B}"/>
              </a:ext>
            </a:extLst>
          </p:cNvPr>
          <p:cNvSpPr>
            <a:spLocks noGrp="1"/>
          </p:cNvSpPr>
          <p:nvPr>
            <p:ph idx="1"/>
          </p:nvPr>
        </p:nvSpPr>
        <p:spPr>
          <a:xfrm>
            <a:off x="612648" y="3355848"/>
            <a:ext cx="6268770" cy="2825496"/>
          </a:xfrm>
        </p:spPr>
        <p:txBody>
          <a:bodyPr>
            <a:normAutofit/>
          </a:bodyPr>
          <a:lstStyle/>
          <a:p>
            <a:pPr indent="0">
              <a:lnSpc>
                <a:spcPct val="120000"/>
              </a:lnSpc>
              <a:spcBef>
                <a:spcPts val="600"/>
              </a:spcBef>
              <a:buNone/>
            </a:pPr>
            <a:r>
              <a:rPr lang="en-IN" sz="1800" kern="100" dirty="0">
                <a:solidFill>
                  <a:srgbClr val="000000"/>
                </a:solidFill>
                <a:effectLst/>
                <a:latin typeface="Times"/>
                <a:ea typeface="Times"/>
                <a:cs typeface="Times"/>
              </a:rPr>
              <a:t> </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indent="0">
              <a:lnSpc>
                <a:spcPct val="115000"/>
              </a:lnSpc>
              <a:buNone/>
            </a:pPr>
            <a:r>
              <a:rPr lang="en-IN" sz="2000" b="1" i="1" kern="100" dirty="0">
                <a:solidFill>
                  <a:srgbClr val="000000"/>
                </a:solidFill>
                <a:effectLst/>
                <a:latin typeface="Times"/>
                <a:ea typeface="Times"/>
                <a:cs typeface="Times"/>
              </a:rPr>
              <a:t>SELECT FirstName, </a:t>
            </a:r>
            <a:r>
              <a:rPr lang="en-IN" sz="2000" b="1" i="1" kern="100" dirty="0" err="1">
                <a:solidFill>
                  <a:srgbClr val="000000"/>
                </a:solidFill>
                <a:effectLst/>
                <a:latin typeface="Times"/>
                <a:ea typeface="Times"/>
                <a:cs typeface="Times"/>
              </a:rPr>
              <a:t>LastName</a:t>
            </a:r>
            <a:r>
              <a:rPr lang="en-IN" sz="2000" b="1" i="1" kern="100" dirty="0">
                <a:solidFill>
                  <a:srgbClr val="000000"/>
                </a:solidFill>
                <a:effectLst/>
                <a:latin typeface="Times"/>
                <a:ea typeface="Times"/>
                <a:cs typeface="Times"/>
              </a:rPr>
              <a:t>, </a:t>
            </a:r>
            <a:r>
              <a:rPr lang="en-IN" sz="2000" b="1" i="1" kern="100" dirty="0" err="1">
                <a:solidFill>
                  <a:srgbClr val="000000"/>
                </a:solidFill>
                <a:effectLst/>
                <a:latin typeface="Times"/>
                <a:ea typeface="Times"/>
                <a:cs typeface="Times"/>
              </a:rPr>
              <a:t>YearsAtCompany</a:t>
            </a:r>
            <a:endParaRPr lang="en-IN" sz="2000" kern="100" dirty="0">
              <a:effectLst/>
              <a:latin typeface="Aptos" panose="020B0004020202020204" pitchFamily="34" charset="0"/>
              <a:ea typeface="Aptos" panose="020B0004020202020204" pitchFamily="34" charset="0"/>
              <a:cs typeface="Times New Roman" panose="02020603050405020304" pitchFamily="18" charset="0"/>
            </a:endParaRPr>
          </a:p>
          <a:p>
            <a:pPr indent="0">
              <a:lnSpc>
                <a:spcPct val="115000"/>
              </a:lnSpc>
              <a:buNone/>
            </a:pPr>
            <a:r>
              <a:rPr lang="en-IN" sz="2000" b="1" i="1" kern="100" dirty="0">
                <a:solidFill>
                  <a:srgbClr val="000000"/>
                </a:solidFill>
                <a:effectLst/>
                <a:latin typeface="Times"/>
                <a:ea typeface="Times"/>
                <a:cs typeface="Times"/>
              </a:rPr>
              <a:t>FROM Employee</a:t>
            </a:r>
            <a:endParaRPr lang="en-IN" sz="2000" kern="100" dirty="0">
              <a:effectLst/>
              <a:latin typeface="Aptos" panose="020B0004020202020204" pitchFamily="34" charset="0"/>
              <a:ea typeface="Aptos" panose="020B0004020202020204" pitchFamily="34" charset="0"/>
              <a:cs typeface="Times New Roman" panose="02020603050405020304" pitchFamily="18" charset="0"/>
            </a:endParaRPr>
          </a:p>
          <a:p>
            <a:pPr indent="0">
              <a:lnSpc>
                <a:spcPct val="115000"/>
              </a:lnSpc>
              <a:spcAft>
                <a:spcPts val="800"/>
              </a:spcAft>
              <a:buNone/>
            </a:pPr>
            <a:r>
              <a:rPr lang="en-IN" sz="2000" b="1" i="1" kern="100" dirty="0">
                <a:solidFill>
                  <a:srgbClr val="000000"/>
                </a:solidFill>
                <a:effectLst/>
                <a:latin typeface="Times"/>
                <a:ea typeface="Times"/>
                <a:cs typeface="Times"/>
              </a:rPr>
              <a:t>WHERE </a:t>
            </a:r>
            <a:r>
              <a:rPr lang="en-IN" sz="2000" b="1" i="1" kern="100" dirty="0" err="1">
                <a:solidFill>
                  <a:srgbClr val="000000"/>
                </a:solidFill>
                <a:effectLst/>
                <a:latin typeface="Times"/>
                <a:ea typeface="Times"/>
                <a:cs typeface="Times"/>
              </a:rPr>
              <a:t>YearsAtCompany</a:t>
            </a:r>
            <a:r>
              <a:rPr lang="en-IN" sz="2000" b="1" i="1" kern="100" dirty="0">
                <a:solidFill>
                  <a:srgbClr val="000000"/>
                </a:solidFill>
                <a:effectLst/>
                <a:latin typeface="Times"/>
                <a:ea typeface="Times"/>
                <a:cs typeface="Times"/>
              </a:rPr>
              <a:t> &gt; 5;</a:t>
            </a:r>
            <a:endParaRPr lang="en-IN" sz="20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5" name="Picture 4" descr="A screenshot of a computer&#10;&#10;Description automatically generated">
            <a:extLst>
              <a:ext uri="{FF2B5EF4-FFF2-40B4-BE49-F238E27FC236}">
                <a16:creationId xmlns:a16="http://schemas.microsoft.com/office/drawing/2014/main" id="{3946D7C4-14DD-FABA-EAE7-C413A4A13E28}"/>
              </a:ext>
            </a:extLst>
          </p:cNvPr>
          <p:cNvPicPr>
            <a:picLocks noChangeAspect="1"/>
          </p:cNvPicPr>
          <p:nvPr/>
        </p:nvPicPr>
        <p:blipFill>
          <a:blip r:embed="rId3"/>
          <a:stretch>
            <a:fillRect/>
          </a:stretch>
        </p:blipFill>
        <p:spPr>
          <a:xfrm>
            <a:off x="6881418" y="869696"/>
            <a:ext cx="4978400" cy="5207000"/>
          </a:xfrm>
          <a:prstGeom prst="rect">
            <a:avLst/>
          </a:prstGeom>
        </p:spPr>
      </p:pic>
    </p:spTree>
    <p:extLst>
      <p:ext uri="{BB962C8B-B14F-4D97-AF65-F5344CB8AC3E}">
        <p14:creationId xmlns:p14="http://schemas.microsoft.com/office/powerpoint/2010/main" val="2476688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xEl>
                                              <p:pRg st="0" end="0"/>
                                            </p:txEl>
                                          </p:spTgt>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900" decel="100000" fill="hold"/>
                                        <p:tgtEl>
                                          <p:spTgt spid="3">
                                            <p:txEl>
                                              <p:pRg st="1" end="1"/>
                                            </p:txEl>
                                          </p:spTgt>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
                                            <p:txEl>
                                              <p:pRg st="1" end="1"/>
                                            </p:txEl>
                                          </p:spTgt>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900" decel="100000" fill="hold"/>
                                        <p:tgtEl>
                                          <p:spTgt spid="3">
                                            <p:txEl>
                                              <p:pRg st="2" end="2"/>
                                            </p:txEl>
                                          </p:spTgt>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
                                            <p:txEl>
                                              <p:pRg st="2" end="2"/>
                                            </p:txEl>
                                          </p:spTgt>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900" decel="100000" fill="hold"/>
                                        <p:tgtEl>
                                          <p:spTgt spid="3">
                                            <p:txEl>
                                              <p:pRg st="3" end="3"/>
                                            </p:txEl>
                                          </p:spTgt>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
                                            <p:txEl>
                                              <p:pRg st="3" end="3"/>
                                            </p:txEl>
                                          </p:spTgt>
                                        </p:tgtEl>
                                        <p:attrNameLst>
                                          <p:attrName>ppt_y</p:attrName>
                                        </p:attrNameLst>
                                      </p:cBhvr>
                                      <p:tavLst>
                                        <p:tav tm="0">
                                          <p:val>
                                            <p:strVal val="#ppt_y-.03"/>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2" presetClass="entr" presetSubtype="8"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500"/>
                                        <p:tgtEl>
                                          <p:spTgt spid="5"/>
                                        </p:tgtEl>
                                        <p:attrNameLst>
                                          <p:attrName>ppt_x</p:attrName>
                                        </p:attrNameLst>
                                      </p:cBhvr>
                                      <p:tavLst>
                                        <p:tav tm="0">
                                          <p:val>
                                            <p:strVal val="#ppt_x-#ppt_w*1.125000"/>
                                          </p:val>
                                        </p:tav>
                                        <p:tav tm="100000">
                                          <p:val>
                                            <p:strVal val="#ppt_x"/>
                                          </p:val>
                                        </p:tav>
                                      </p:tavLst>
                                    </p:anim>
                                    <p:animEffect transition="in" filter="wipe(right)">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7E5126C-F33C-4928-2B26-972FD54ED9B7}"/>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8860B-E7E5-DB28-48FC-2366DF329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5D55E6-5200-65C6-09C6-BED1E7BF3913}"/>
              </a:ext>
            </a:extLst>
          </p:cNvPr>
          <p:cNvSpPr>
            <a:spLocks noGrp="1"/>
          </p:cNvSpPr>
          <p:nvPr>
            <p:ph type="title"/>
          </p:nvPr>
        </p:nvSpPr>
        <p:spPr>
          <a:xfrm>
            <a:off x="612648" y="1275418"/>
            <a:ext cx="6268770" cy="1536192"/>
          </a:xfrm>
        </p:spPr>
        <p:txBody>
          <a:bodyPr anchor="b">
            <a:noAutofit/>
          </a:bodyPr>
          <a:lstStyle/>
          <a:p>
            <a:pPr>
              <a:lnSpc>
                <a:spcPct val="120000"/>
              </a:lnSpc>
              <a:spcBef>
                <a:spcPts val="600"/>
              </a:spcBef>
              <a:spcAft>
                <a:spcPts val="800"/>
              </a:spcAft>
            </a:pPr>
            <a:r>
              <a:rPr lang="en-IN" sz="2400" kern="100" dirty="0">
                <a:solidFill>
                  <a:srgbClr val="000000"/>
                </a:solidFill>
                <a:effectLst/>
                <a:latin typeface="Aptos" panose="020B0004020202020204" pitchFamily="34" charset="0"/>
                <a:ea typeface="Times"/>
                <a:cs typeface="Times"/>
              </a:rPr>
              <a:t> Write a SQL command to calculate the total number of training opportunities taken by all employees.</a:t>
            </a:r>
            <a:br>
              <a:rPr lang="en-IN" sz="2400" kern="100" dirty="0">
                <a:solidFill>
                  <a:srgbClr val="000000"/>
                </a:solidFill>
                <a:effectLst/>
                <a:latin typeface="Aptos" panose="020B0004020202020204" pitchFamily="34" charset="0"/>
                <a:ea typeface="Times"/>
                <a:cs typeface="Times"/>
              </a:rPr>
            </a:br>
            <a:endParaRPr lang="en-IN" sz="2400" kern="100" dirty="0">
              <a:effectLst/>
              <a:latin typeface="Aptos" panose="020B0004020202020204" pitchFamily="34" charset="0"/>
              <a:ea typeface="Open Sans" panose="020B0606030504020204" pitchFamily="34" charset="0"/>
              <a:cs typeface="Open Sans" panose="020B0606030504020204" pitchFamily="34" charset="0"/>
            </a:endParaRPr>
          </a:p>
        </p:txBody>
      </p:sp>
      <p:sp>
        <p:nvSpPr>
          <p:cNvPr id="11" name="Rectangle 10">
            <a:extLst>
              <a:ext uri="{FF2B5EF4-FFF2-40B4-BE49-F238E27FC236}">
                <a16:creationId xmlns:a16="http://schemas.microsoft.com/office/drawing/2014/main" id="{E67FA36B-5CFD-7246-F8BC-0B05B31607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19E2F6C0-FBF3-B014-8E32-5A2C1B1DA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56E0739-F5D1-1FD7-C5E8-F0EE4AFD3E95}"/>
              </a:ext>
            </a:extLst>
          </p:cNvPr>
          <p:cNvSpPr>
            <a:spLocks noGrp="1"/>
          </p:cNvSpPr>
          <p:nvPr>
            <p:ph idx="1"/>
          </p:nvPr>
        </p:nvSpPr>
        <p:spPr>
          <a:xfrm>
            <a:off x="612648" y="3355848"/>
            <a:ext cx="6268770" cy="2825496"/>
          </a:xfrm>
        </p:spPr>
        <p:txBody>
          <a:bodyPr>
            <a:normAutofit/>
          </a:bodyPr>
          <a:lstStyle/>
          <a:p>
            <a:pPr indent="0">
              <a:lnSpc>
                <a:spcPct val="120000"/>
              </a:lnSpc>
              <a:spcBef>
                <a:spcPts val="600"/>
              </a:spcBef>
              <a:buNone/>
            </a:pPr>
            <a:r>
              <a:rPr lang="en-IN" sz="1800" kern="100" dirty="0">
                <a:solidFill>
                  <a:srgbClr val="000000"/>
                </a:solidFill>
                <a:effectLst/>
                <a:latin typeface="Times New Roman" panose="02020603050405020304" pitchFamily="18" charset="0"/>
                <a:ea typeface="Times"/>
                <a:cs typeface="Times New Roman" panose="02020603050405020304" pitchFamily="18" charset="0"/>
              </a:rPr>
              <a:t> </a:t>
            </a: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indent="0">
              <a:lnSpc>
                <a:spcPct val="115000"/>
              </a:lnSpc>
              <a:spcAft>
                <a:spcPts val="800"/>
              </a:spcAft>
              <a:buNone/>
            </a:pPr>
            <a:r>
              <a:rPr lang="en-IN" sz="2000" b="1" i="1" kern="100" dirty="0">
                <a:solidFill>
                  <a:srgbClr val="000000"/>
                </a:solidFill>
                <a:effectLst/>
                <a:latin typeface="Times New Roman" panose="02020603050405020304" pitchFamily="18" charset="0"/>
                <a:ea typeface="Times"/>
                <a:cs typeface="Times New Roman" panose="02020603050405020304" pitchFamily="18" charset="0"/>
              </a:rPr>
              <a:t>SELECT SUM(</a:t>
            </a:r>
            <a:r>
              <a:rPr lang="en-IN" sz="2000" b="1" i="1" kern="100" dirty="0" err="1">
                <a:solidFill>
                  <a:srgbClr val="000000"/>
                </a:solidFill>
                <a:effectLst/>
                <a:latin typeface="Times New Roman" panose="02020603050405020304" pitchFamily="18" charset="0"/>
                <a:ea typeface="Times"/>
                <a:cs typeface="Times New Roman" panose="02020603050405020304" pitchFamily="18" charset="0"/>
              </a:rPr>
              <a:t>TrainingOpportunitiesTaken</a:t>
            </a:r>
            <a:r>
              <a:rPr lang="en-IN" sz="2000" b="1" i="1" kern="100" dirty="0">
                <a:solidFill>
                  <a:srgbClr val="000000"/>
                </a:solidFill>
                <a:effectLst/>
                <a:latin typeface="Times New Roman" panose="02020603050405020304" pitchFamily="18" charset="0"/>
                <a:ea typeface="Times"/>
                <a:cs typeface="Times New Roman" panose="02020603050405020304" pitchFamily="18" charset="0"/>
              </a:rPr>
              <a:t>) AS </a:t>
            </a:r>
            <a:r>
              <a:rPr lang="en-IN" sz="2000" b="1" i="1" kern="100" dirty="0" err="1">
                <a:solidFill>
                  <a:srgbClr val="000000"/>
                </a:solidFill>
                <a:effectLst/>
                <a:latin typeface="Times New Roman" panose="02020603050405020304" pitchFamily="18" charset="0"/>
                <a:ea typeface="Times"/>
                <a:cs typeface="Times New Roman" panose="02020603050405020304" pitchFamily="18" charset="0"/>
              </a:rPr>
              <a:t>Total_Training_Taken</a:t>
            </a:r>
            <a:endParaRPr lang="en-IN" sz="20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indent="0">
              <a:lnSpc>
                <a:spcPct val="115000"/>
              </a:lnSpc>
              <a:spcAft>
                <a:spcPts val="800"/>
              </a:spcAft>
              <a:buNone/>
            </a:pPr>
            <a:r>
              <a:rPr lang="en-IN" sz="2000" b="1" i="1" kern="100" dirty="0">
                <a:solidFill>
                  <a:srgbClr val="000000"/>
                </a:solidFill>
                <a:effectLst/>
                <a:latin typeface="Times New Roman" panose="02020603050405020304" pitchFamily="18" charset="0"/>
                <a:ea typeface="Times"/>
                <a:cs typeface="Times New Roman" panose="02020603050405020304" pitchFamily="18" charset="0"/>
              </a:rPr>
              <a:t>FROM </a:t>
            </a:r>
            <a:r>
              <a:rPr lang="en-IN" sz="2000" b="1" i="1" kern="100" dirty="0" err="1">
                <a:solidFill>
                  <a:srgbClr val="000000"/>
                </a:solidFill>
                <a:effectLst/>
                <a:latin typeface="Times New Roman" panose="02020603050405020304" pitchFamily="18" charset="0"/>
                <a:ea typeface="Times"/>
                <a:cs typeface="Times New Roman" panose="02020603050405020304" pitchFamily="18" charset="0"/>
              </a:rPr>
              <a:t>PerformanceRating</a:t>
            </a:r>
            <a:r>
              <a:rPr lang="en-IN" sz="2000" b="1" i="1" kern="100" dirty="0">
                <a:solidFill>
                  <a:srgbClr val="000000"/>
                </a:solidFill>
                <a:effectLst/>
                <a:latin typeface="Times New Roman" panose="02020603050405020304" pitchFamily="18" charset="0"/>
                <a:ea typeface="Times"/>
                <a:cs typeface="Times New Roman" panose="02020603050405020304" pitchFamily="18" charset="0"/>
              </a:rPr>
              <a:t>;</a:t>
            </a:r>
            <a:endParaRPr lang="en-IN" sz="20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pic>
        <p:nvPicPr>
          <p:cNvPr id="5" name="Picture 4" descr="A screenshot of a computer&#10;&#10;Description automatically generated">
            <a:extLst>
              <a:ext uri="{FF2B5EF4-FFF2-40B4-BE49-F238E27FC236}">
                <a16:creationId xmlns:a16="http://schemas.microsoft.com/office/drawing/2014/main" id="{6A9DF296-6B24-90A3-579E-F00996DEAE1B}"/>
              </a:ext>
            </a:extLst>
          </p:cNvPr>
          <p:cNvPicPr>
            <a:picLocks noChangeAspect="1"/>
          </p:cNvPicPr>
          <p:nvPr/>
        </p:nvPicPr>
        <p:blipFill rotWithShape="1">
          <a:blip r:embed="rId3">
            <a:extLst>
              <a:ext uri="{28A0092B-C50C-407E-A947-70E740481C1C}">
                <a14:useLocalDpi xmlns:a14="http://schemas.microsoft.com/office/drawing/2010/main" val="0"/>
              </a:ext>
            </a:extLst>
          </a:blip>
          <a:srcRect r="39394" b="50743"/>
          <a:stretch/>
        </p:blipFill>
        <p:spPr bwMode="auto">
          <a:xfrm>
            <a:off x="7611094" y="1822704"/>
            <a:ext cx="3962400" cy="260197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35474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xEl>
                                              <p:pRg st="0" end="0"/>
                                            </p:txEl>
                                          </p:spTgt>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900" decel="100000" fill="hold"/>
                                        <p:tgtEl>
                                          <p:spTgt spid="3">
                                            <p:txEl>
                                              <p:pRg st="1" end="1"/>
                                            </p:txEl>
                                          </p:spTgt>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
                                            <p:txEl>
                                              <p:pRg st="1" end="1"/>
                                            </p:txEl>
                                          </p:spTgt>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900" decel="100000" fill="hold"/>
                                        <p:tgtEl>
                                          <p:spTgt spid="3">
                                            <p:txEl>
                                              <p:pRg st="2" end="2"/>
                                            </p:txEl>
                                          </p:spTgt>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
                                            <p:txEl>
                                              <p:pRg st="2" end="2"/>
                                            </p:txEl>
                                          </p:spTgt>
                                        </p:tgtEl>
                                        <p:attrNameLst>
                                          <p:attrName>ppt_y</p:attrName>
                                        </p:attrNameLst>
                                      </p:cBhvr>
                                      <p:tavLst>
                                        <p:tav tm="0">
                                          <p:val>
                                            <p:strVal val="#ppt_y-.03"/>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2" presetClass="entr" presetSubtype="8"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p:tgtEl>
                                          <p:spTgt spid="5"/>
                                        </p:tgtEl>
                                        <p:attrNameLst>
                                          <p:attrName>ppt_x</p:attrName>
                                        </p:attrNameLst>
                                      </p:cBhvr>
                                      <p:tavLst>
                                        <p:tav tm="0">
                                          <p:val>
                                            <p:strVal val="#ppt_x-#ppt_w*1.125000"/>
                                          </p:val>
                                        </p:tav>
                                        <p:tav tm="100000">
                                          <p:val>
                                            <p:strVal val="#ppt_x"/>
                                          </p:val>
                                        </p:tav>
                                      </p:tavLst>
                                    </p:anim>
                                    <p:animEffect transition="in" filter="wipe(right)">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D700C72-D680-21BE-9BD7-C91A388A4442}"/>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7C594A-C0CD-C6D5-DCE1-64743BB3D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78973-C705-3F1B-A831-4CEBCED00FEA}"/>
              </a:ext>
            </a:extLst>
          </p:cNvPr>
          <p:cNvSpPr>
            <a:spLocks noGrp="1"/>
          </p:cNvSpPr>
          <p:nvPr>
            <p:ph type="title"/>
          </p:nvPr>
        </p:nvSpPr>
        <p:spPr>
          <a:xfrm>
            <a:off x="612648" y="1399349"/>
            <a:ext cx="6268770" cy="1536192"/>
          </a:xfrm>
        </p:spPr>
        <p:txBody>
          <a:bodyPr anchor="b">
            <a:noAutofit/>
          </a:bodyPr>
          <a:lstStyle/>
          <a:p>
            <a:pPr>
              <a:lnSpc>
                <a:spcPct val="120000"/>
              </a:lnSpc>
              <a:spcBef>
                <a:spcPts val="600"/>
              </a:spcBef>
              <a:spcAft>
                <a:spcPts val="800"/>
              </a:spcAft>
            </a:pPr>
            <a:r>
              <a:rPr lang="en-IN" sz="2400" kern="100" dirty="0">
                <a:solidFill>
                  <a:srgbClr val="000000"/>
                </a:solidFill>
                <a:effectLst/>
                <a:latin typeface="Aptos" panose="020B0004020202020204" pitchFamily="34" charset="0"/>
                <a:ea typeface="Times"/>
                <a:cs typeface="Times"/>
              </a:rPr>
              <a:t> Write a SQL command to calculate the cumulative salary for each department.</a:t>
            </a:r>
            <a:br>
              <a:rPr lang="en-IN" sz="2400" kern="100" dirty="0">
                <a:solidFill>
                  <a:srgbClr val="000000"/>
                </a:solidFill>
                <a:effectLst/>
                <a:latin typeface="Aptos" panose="020B0004020202020204" pitchFamily="34" charset="0"/>
                <a:ea typeface="Open Sans" panose="020B0606030504020204" pitchFamily="34" charset="0"/>
                <a:cs typeface="Open Sans" panose="020B0606030504020204" pitchFamily="34" charset="0"/>
              </a:rPr>
            </a:br>
            <a:br>
              <a:rPr lang="en-IN" sz="2400" kern="100" dirty="0">
                <a:solidFill>
                  <a:srgbClr val="000000"/>
                </a:solidFill>
                <a:effectLst/>
                <a:latin typeface="Aptos" panose="020B0004020202020204" pitchFamily="34" charset="0"/>
                <a:ea typeface="Times"/>
                <a:cs typeface="Times"/>
              </a:rPr>
            </a:br>
            <a:endParaRPr lang="en-IN" sz="2400" kern="100" dirty="0">
              <a:effectLst/>
              <a:latin typeface="Aptos" panose="020B0004020202020204" pitchFamily="34" charset="0"/>
              <a:ea typeface="Open Sans" panose="020B0606030504020204" pitchFamily="34" charset="0"/>
              <a:cs typeface="Open Sans" panose="020B0606030504020204" pitchFamily="34" charset="0"/>
            </a:endParaRPr>
          </a:p>
        </p:txBody>
      </p:sp>
      <p:sp>
        <p:nvSpPr>
          <p:cNvPr id="11" name="Rectangle 10">
            <a:extLst>
              <a:ext uri="{FF2B5EF4-FFF2-40B4-BE49-F238E27FC236}">
                <a16:creationId xmlns:a16="http://schemas.microsoft.com/office/drawing/2014/main" id="{0D10E627-0CF1-3513-07DA-3E4C5BC0D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049D453B-C582-61C9-46D1-DA71CB52C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6148FF50-1675-BD45-6590-E6ACB433DE51}"/>
              </a:ext>
            </a:extLst>
          </p:cNvPr>
          <p:cNvSpPr>
            <a:spLocks noGrp="1"/>
          </p:cNvSpPr>
          <p:nvPr>
            <p:ph idx="1"/>
          </p:nvPr>
        </p:nvSpPr>
        <p:spPr>
          <a:xfrm>
            <a:off x="612648" y="3355848"/>
            <a:ext cx="6268770" cy="2825496"/>
          </a:xfrm>
        </p:spPr>
        <p:txBody>
          <a:bodyPr>
            <a:normAutofit/>
          </a:bodyPr>
          <a:lstStyle/>
          <a:p>
            <a:pPr indent="0">
              <a:lnSpc>
                <a:spcPct val="120000"/>
              </a:lnSpc>
              <a:spcBef>
                <a:spcPts val="600"/>
              </a:spcBef>
              <a:buNone/>
            </a:pPr>
            <a:r>
              <a:rPr lang="en-IN" sz="1800" kern="100" dirty="0">
                <a:solidFill>
                  <a:srgbClr val="000000"/>
                </a:solidFill>
                <a:effectLst/>
                <a:latin typeface="Times New Roman" panose="02020603050405020304" pitchFamily="18" charset="0"/>
                <a:ea typeface="Times"/>
                <a:cs typeface="Times New Roman" panose="02020603050405020304" pitchFamily="18" charset="0"/>
              </a:rPr>
              <a:t> </a:t>
            </a: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indent="0">
              <a:lnSpc>
                <a:spcPct val="115000"/>
              </a:lnSpc>
              <a:buNone/>
            </a:pPr>
            <a:r>
              <a:rPr lang="en-IN" sz="1800" b="1" i="1" kern="100" dirty="0">
                <a:solidFill>
                  <a:srgbClr val="000000"/>
                </a:solidFill>
                <a:effectLst/>
                <a:latin typeface="Times New Roman" panose="02020603050405020304" pitchFamily="18" charset="0"/>
                <a:ea typeface="Times"/>
                <a:cs typeface="Times New Roman" panose="02020603050405020304" pitchFamily="18" charset="0"/>
              </a:rPr>
              <a:t>SELECT Department, FirstName, </a:t>
            </a:r>
            <a:r>
              <a:rPr lang="en-IN" sz="1800" b="1" i="1" kern="100" dirty="0" err="1">
                <a:solidFill>
                  <a:srgbClr val="000000"/>
                </a:solidFill>
                <a:effectLst/>
                <a:latin typeface="Times New Roman" panose="02020603050405020304" pitchFamily="18" charset="0"/>
                <a:ea typeface="Times"/>
                <a:cs typeface="Times New Roman" panose="02020603050405020304" pitchFamily="18" charset="0"/>
              </a:rPr>
              <a:t>LastName</a:t>
            </a:r>
            <a:r>
              <a:rPr lang="en-IN" sz="1800" b="1" i="1" kern="100" dirty="0">
                <a:solidFill>
                  <a:srgbClr val="000000"/>
                </a:solidFill>
                <a:effectLst/>
                <a:latin typeface="Times New Roman" panose="02020603050405020304" pitchFamily="18" charset="0"/>
                <a:ea typeface="Times"/>
                <a:cs typeface="Times New Roman" panose="02020603050405020304" pitchFamily="18" charset="0"/>
              </a:rPr>
              <a:t>, Salary,</a:t>
            </a: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indent="0">
              <a:lnSpc>
                <a:spcPct val="115000"/>
              </a:lnSpc>
              <a:buNone/>
            </a:pPr>
            <a:r>
              <a:rPr lang="en-IN" sz="1800" b="1" i="1" kern="100" dirty="0">
                <a:solidFill>
                  <a:srgbClr val="000000"/>
                </a:solidFill>
                <a:effectLst/>
                <a:latin typeface="Times New Roman" panose="02020603050405020304" pitchFamily="18" charset="0"/>
                <a:ea typeface="Times"/>
                <a:cs typeface="Times New Roman" panose="02020603050405020304" pitchFamily="18" charset="0"/>
              </a:rPr>
              <a:t>SUM(Salary) OVER (PARTITION BY Department ORDER BY Salary DESC) AS </a:t>
            </a:r>
            <a:r>
              <a:rPr lang="en-IN" sz="1800" b="1" i="1" kern="100" dirty="0" err="1">
                <a:solidFill>
                  <a:srgbClr val="000000"/>
                </a:solidFill>
                <a:effectLst/>
                <a:latin typeface="Times New Roman" panose="02020603050405020304" pitchFamily="18" charset="0"/>
                <a:ea typeface="Times"/>
                <a:cs typeface="Times New Roman" panose="02020603050405020304" pitchFamily="18" charset="0"/>
              </a:rPr>
              <a:t>Cumulative_Salary</a:t>
            </a: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indent="0">
              <a:lnSpc>
                <a:spcPct val="115000"/>
              </a:lnSpc>
              <a:spcAft>
                <a:spcPts val="800"/>
              </a:spcAft>
              <a:buNone/>
            </a:pPr>
            <a:r>
              <a:rPr lang="en-IN" sz="1800" b="1" i="1" kern="100" dirty="0">
                <a:solidFill>
                  <a:srgbClr val="000000"/>
                </a:solidFill>
                <a:effectLst/>
                <a:latin typeface="Times New Roman" panose="02020603050405020304" pitchFamily="18" charset="0"/>
                <a:ea typeface="Times"/>
                <a:cs typeface="Times New Roman" panose="02020603050405020304" pitchFamily="18" charset="0"/>
              </a:rPr>
              <a:t>FROM Employee;</a:t>
            </a: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A9564EB7-22B8-DB71-87F1-254F4F878E2E}"/>
              </a:ext>
            </a:extLst>
          </p:cNvPr>
          <p:cNvPicPr>
            <a:picLocks noChangeAspect="1"/>
          </p:cNvPicPr>
          <p:nvPr/>
        </p:nvPicPr>
        <p:blipFill>
          <a:blip r:embed="rId3"/>
          <a:stretch>
            <a:fillRect/>
          </a:stretch>
        </p:blipFill>
        <p:spPr>
          <a:xfrm>
            <a:off x="6977659" y="2070100"/>
            <a:ext cx="5156200" cy="2349500"/>
          </a:xfrm>
          <a:prstGeom prst="rect">
            <a:avLst/>
          </a:prstGeom>
        </p:spPr>
      </p:pic>
      <p:pic>
        <p:nvPicPr>
          <p:cNvPr id="8" name="Picture 7">
            <a:extLst>
              <a:ext uri="{FF2B5EF4-FFF2-40B4-BE49-F238E27FC236}">
                <a16:creationId xmlns:a16="http://schemas.microsoft.com/office/drawing/2014/main" id="{266C5F5A-0DEB-9DC3-BDE0-E92F2965C0C8}"/>
              </a:ext>
            </a:extLst>
          </p:cNvPr>
          <p:cNvPicPr>
            <a:picLocks noChangeAspect="1"/>
          </p:cNvPicPr>
          <p:nvPr/>
        </p:nvPicPr>
        <p:blipFill>
          <a:blip r:embed="rId4"/>
          <a:stretch>
            <a:fillRect/>
          </a:stretch>
        </p:blipFill>
        <p:spPr>
          <a:xfrm>
            <a:off x="6920509" y="4597400"/>
            <a:ext cx="5232400" cy="2082800"/>
          </a:xfrm>
          <a:prstGeom prst="rect">
            <a:avLst/>
          </a:prstGeom>
        </p:spPr>
      </p:pic>
      <p:pic>
        <p:nvPicPr>
          <p:cNvPr id="10" name="Picture 9">
            <a:extLst>
              <a:ext uri="{FF2B5EF4-FFF2-40B4-BE49-F238E27FC236}">
                <a16:creationId xmlns:a16="http://schemas.microsoft.com/office/drawing/2014/main" id="{9E1313EF-A051-F934-0E2A-2526DD2D89C1}"/>
              </a:ext>
            </a:extLst>
          </p:cNvPr>
          <p:cNvPicPr>
            <a:picLocks noChangeAspect="1"/>
          </p:cNvPicPr>
          <p:nvPr/>
        </p:nvPicPr>
        <p:blipFill>
          <a:blip r:embed="rId5"/>
          <a:stretch>
            <a:fillRect/>
          </a:stretch>
        </p:blipFill>
        <p:spPr>
          <a:xfrm>
            <a:off x="6977659" y="0"/>
            <a:ext cx="5118100" cy="1981200"/>
          </a:xfrm>
          <a:prstGeom prst="rect">
            <a:avLst/>
          </a:prstGeom>
        </p:spPr>
      </p:pic>
    </p:spTree>
    <p:extLst>
      <p:ext uri="{BB962C8B-B14F-4D97-AF65-F5344CB8AC3E}">
        <p14:creationId xmlns:p14="http://schemas.microsoft.com/office/powerpoint/2010/main" val="4242109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xEl>
                                              <p:pRg st="0" end="0"/>
                                            </p:txEl>
                                          </p:spTgt>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900" decel="100000" fill="hold"/>
                                        <p:tgtEl>
                                          <p:spTgt spid="3">
                                            <p:txEl>
                                              <p:pRg st="1" end="1"/>
                                            </p:txEl>
                                          </p:spTgt>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
                                            <p:txEl>
                                              <p:pRg st="1" end="1"/>
                                            </p:txEl>
                                          </p:spTgt>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900" decel="100000" fill="hold"/>
                                        <p:tgtEl>
                                          <p:spTgt spid="3">
                                            <p:txEl>
                                              <p:pRg st="2" end="2"/>
                                            </p:txEl>
                                          </p:spTgt>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
                                            <p:txEl>
                                              <p:pRg st="2" end="2"/>
                                            </p:txEl>
                                          </p:spTgt>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900" decel="100000" fill="hold"/>
                                        <p:tgtEl>
                                          <p:spTgt spid="3">
                                            <p:txEl>
                                              <p:pRg st="3" end="3"/>
                                            </p:txEl>
                                          </p:spTgt>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
                                            <p:txEl>
                                              <p:pRg st="3" end="3"/>
                                            </p:txEl>
                                          </p:spTgt>
                                        </p:tgtEl>
                                        <p:attrNameLst>
                                          <p:attrName>ppt_y</p:attrName>
                                        </p:attrNameLst>
                                      </p:cBhvr>
                                      <p:tavLst>
                                        <p:tav tm="0">
                                          <p:val>
                                            <p:strVal val="#ppt_y-.03"/>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2" presetClass="entr" presetSubtype="8"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p:tgtEl>
                                          <p:spTgt spid="10"/>
                                        </p:tgtEl>
                                        <p:attrNameLst>
                                          <p:attrName>ppt_x</p:attrName>
                                        </p:attrNameLst>
                                      </p:cBhvr>
                                      <p:tavLst>
                                        <p:tav tm="0">
                                          <p:val>
                                            <p:strVal val="#ppt_x-#ppt_w*1.125000"/>
                                          </p:val>
                                        </p:tav>
                                        <p:tav tm="100000">
                                          <p:val>
                                            <p:strVal val="#ppt_x"/>
                                          </p:val>
                                        </p:tav>
                                      </p:tavLst>
                                    </p:anim>
                                    <p:animEffect transition="in" filter="wipe(right)">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8"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p:tgtEl>
                                          <p:spTgt spid="7"/>
                                        </p:tgtEl>
                                        <p:attrNameLst>
                                          <p:attrName>ppt_x</p:attrName>
                                        </p:attrNameLst>
                                      </p:cBhvr>
                                      <p:tavLst>
                                        <p:tav tm="0">
                                          <p:val>
                                            <p:strVal val="#ppt_x-#ppt_w*1.125000"/>
                                          </p:val>
                                        </p:tav>
                                        <p:tav tm="100000">
                                          <p:val>
                                            <p:strVal val="#ppt_x"/>
                                          </p:val>
                                        </p:tav>
                                      </p:tavLst>
                                    </p:anim>
                                    <p:animEffect transition="in" filter="wipe(right)">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8"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p:tgtEl>
                                          <p:spTgt spid="8"/>
                                        </p:tgtEl>
                                        <p:attrNameLst>
                                          <p:attrName>ppt_x</p:attrName>
                                        </p:attrNameLst>
                                      </p:cBhvr>
                                      <p:tavLst>
                                        <p:tav tm="0">
                                          <p:val>
                                            <p:strVal val="#ppt_x-#ppt_w*1.125000"/>
                                          </p:val>
                                        </p:tav>
                                        <p:tav tm="100000">
                                          <p:val>
                                            <p:strVal val="#ppt_x"/>
                                          </p:val>
                                        </p:tav>
                                      </p:tavLst>
                                    </p:anim>
                                    <p:animEffect transition="in" filter="wipe(right)">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8E9A464-AE80-7F08-E7F1-6EBA506C269A}"/>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6C306E5-1774-0896-D269-A1FE2A1B7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60939B-A5F1-F7F0-F2C8-EFD91725484C}"/>
              </a:ext>
            </a:extLst>
          </p:cNvPr>
          <p:cNvSpPr>
            <a:spLocks noGrp="1"/>
          </p:cNvSpPr>
          <p:nvPr>
            <p:ph type="title"/>
          </p:nvPr>
        </p:nvSpPr>
        <p:spPr>
          <a:xfrm>
            <a:off x="567656" y="1911096"/>
            <a:ext cx="6268770" cy="1536192"/>
          </a:xfrm>
        </p:spPr>
        <p:txBody>
          <a:bodyPr anchor="b">
            <a:noAutofit/>
          </a:bodyPr>
          <a:lstStyle/>
          <a:p>
            <a:pPr>
              <a:lnSpc>
                <a:spcPct val="120000"/>
              </a:lnSpc>
              <a:spcBef>
                <a:spcPts val="600"/>
              </a:spcBef>
              <a:spcAft>
                <a:spcPts val="800"/>
              </a:spcAft>
            </a:pPr>
            <a:r>
              <a:rPr lang="en-IN" sz="2400" kern="100" dirty="0">
                <a:solidFill>
                  <a:srgbClr val="000000"/>
                </a:solidFill>
                <a:effectLst/>
                <a:latin typeface="Aptos" panose="020B0004020202020204" pitchFamily="34" charset="0"/>
                <a:ea typeface="Times"/>
                <a:cs typeface="Times"/>
              </a:rPr>
              <a:t> Write a SQL command to find the average age of employees in each department.</a:t>
            </a:r>
            <a:br>
              <a:rPr lang="en-IN" sz="2400" kern="100" dirty="0">
                <a:solidFill>
                  <a:srgbClr val="000000"/>
                </a:solidFill>
                <a:effectLst/>
                <a:latin typeface="Aptos" panose="020B0004020202020204" pitchFamily="34" charset="0"/>
                <a:ea typeface="Times"/>
                <a:cs typeface="Times"/>
              </a:rPr>
            </a:br>
            <a:br>
              <a:rPr lang="en-IN" sz="2400" kern="100" dirty="0">
                <a:solidFill>
                  <a:srgbClr val="000000"/>
                </a:solidFill>
                <a:effectLst/>
                <a:latin typeface="Aptos" panose="020B0004020202020204" pitchFamily="34" charset="0"/>
                <a:ea typeface="Open Sans" panose="020B0606030504020204" pitchFamily="34" charset="0"/>
                <a:cs typeface="Open Sans" panose="020B0606030504020204" pitchFamily="34" charset="0"/>
              </a:rPr>
            </a:br>
            <a:br>
              <a:rPr lang="en-IN" sz="2400" kern="100" dirty="0">
                <a:solidFill>
                  <a:srgbClr val="000000"/>
                </a:solidFill>
                <a:effectLst/>
                <a:latin typeface="Aptos" panose="020B0004020202020204" pitchFamily="34" charset="0"/>
                <a:ea typeface="Times"/>
                <a:cs typeface="Times"/>
              </a:rPr>
            </a:br>
            <a:endParaRPr lang="en-IN" sz="2400" kern="100" dirty="0">
              <a:effectLst/>
              <a:latin typeface="Aptos" panose="020B0004020202020204" pitchFamily="34" charset="0"/>
              <a:ea typeface="Open Sans" panose="020B0606030504020204" pitchFamily="34" charset="0"/>
              <a:cs typeface="Open Sans" panose="020B0606030504020204" pitchFamily="34" charset="0"/>
            </a:endParaRPr>
          </a:p>
        </p:txBody>
      </p:sp>
      <p:sp>
        <p:nvSpPr>
          <p:cNvPr id="11" name="Rectangle 10">
            <a:extLst>
              <a:ext uri="{FF2B5EF4-FFF2-40B4-BE49-F238E27FC236}">
                <a16:creationId xmlns:a16="http://schemas.microsoft.com/office/drawing/2014/main" id="{83FCEBAF-8345-159B-A3CA-E08A6D538B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C58EB606-C947-2D08-F059-3FC5B0F39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E51E9736-9361-350C-974B-639B3CA38197}"/>
              </a:ext>
            </a:extLst>
          </p:cNvPr>
          <p:cNvSpPr>
            <a:spLocks noGrp="1"/>
          </p:cNvSpPr>
          <p:nvPr>
            <p:ph idx="1"/>
          </p:nvPr>
        </p:nvSpPr>
        <p:spPr>
          <a:xfrm>
            <a:off x="612648" y="3355848"/>
            <a:ext cx="6268770" cy="2825496"/>
          </a:xfrm>
        </p:spPr>
        <p:txBody>
          <a:bodyPr>
            <a:normAutofit/>
          </a:bodyPr>
          <a:lstStyle/>
          <a:p>
            <a:pPr indent="0">
              <a:lnSpc>
                <a:spcPct val="120000"/>
              </a:lnSpc>
              <a:spcBef>
                <a:spcPts val="600"/>
              </a:spcBef>
              <a:buNone/>
            </a:pPr>
            <a:r>
              <a:rPr lang="en-IN" sz="1800" kern="100" dirty="0">
                <a:solidFill>
                  <a:srgbClr val="000000"/>
                </a:solidFill>
                <a:effectLst/>
                <a:latin typeface="Times New Roman" panose="02020603050405020304" pitchFamily="18" charset="0"/>
                <a:ea typeface="Times"/>
                <a:cs typeface="Times New Roman" panose="02020603050405020304" pitchFamily="18" charset="0"/>
              </a:rPr>
              <a:t> </a:t>
            </a: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indent="0">
              <a:lnSpc>
                <a:spcPct val="115000"/>
              </a:lnSpc>
              <a:spcAft>
                <a:spcPts val="800"/>
              </a:spcAft>
              <a:buNone/>
            </a:pPr>
            <a:r>
              <a:rPr lang="en-IN" sz="1800" b="1" i="1" kern="100" dirty="0">
                <a:solidFill>
                  <a:srgbClr val="000000"/>
                </a:solidFill>
                <a:effectLst/>
                <a:latin typeface="Times"/>
                <a:ea typeface="Times"/>
                <a:cs typeface="Times"/>
              </a:rPr>
              <a:t>SELECT Department, AVG(Age) AS </a:t>
            </a:r>
            <a:r>
              <a:rPr lang="en-IN" sz="1800" b="1" i="1" kern="100" dirty="0" err="1">
                <a:solidFill>
                  <a:srgbClr val="000000"/>
                </a:solidFill>
                <a:effectLst/>
                <a:latin typeface="Times"/>
                <a:ea typeface="Times"/>
                <a:cs typeface="Times"/>
              </a:rPr>
              <a:t>Average_Age</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15000"/>
              </a:lnSpc>
              <a:spcAft>
                <a:spcPts val="800"/>
              </a:spcAft>
              <a:buNone/>
            </a:pPr>
            <a:r>
              <a:rPr lang="en-IN" sz="1800" b="1" i="1" kern="100" dirty="0">
                <a:solidFill>
                  <a:srgbClr val="000000"/>
                </a:solidFill>
                <a:effectLst/>
                <a:latin typeface="Times"/>
                <a:ea typeface="Times"/>
                <a:cs typeface="Times"/>
              </a:rPr>
              <a:t>FROM Employee</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15000"/>
              </a:lnSpc>
              <a:spcAft>
                <a:spcPts val="800"/>
              </a:spcAft>
              <a:buNone/>
            </a:pPr>
            <a:r>
              <a:rPr lang="en-IN" sz="1800" b="1" i="1" kern="100" dirty="0">
                <a:solidFill>
                  <a:srgbClr val="000000"/>
                </a:solidFill>
                <a:effectLst/>
                <a:latin typeface="Times"/>
                <a:ea typeface="Times"/>
                <a:cs typeface="Times"/>
              </a:rPr>
              <a:t>GROUP BY Department;</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5" name="Picture 4" descr="A screenshot of a graph&#10;&#10;Description automatically generated">
            <a:extLst>
              <a:ext uri="{FF2B5EF4-FFF2-40B4-BE49-F238E27FC236}">
                <a16:creationId xmlns:a16="http://schemas.microsoft.com/office/drawing/2014/main" id="{9A35C1AE-8757-9152-BF4B-E5D89EACFCCD}"/>
              </a:ext>
            </a:extLst>
          </p:cNvPr>
          <p:cNvPicPr>
            <a:picLocks noChangeAspect="1"/>
          </p:cNvPicPr>
          <p:nvPr/>
        </p:nvPicPr>
        <p:blipFill>
          <a:blip r:embed="rId3"/>
          <a:stretch>
            <a:fillRect/>
          </a:stretch>
        </p:blipFill>
        <p:spPr>
          <a:xfrm>
            <a:off x="7716520" y="2105660"/>
            <a:ext cx="4170680" cy="2085340"/>
          </a:xfrm>
          <a:prstGeom prst="rect">
            <a:avLst/>
          </a:prstGeom>
        </p:spPr>
      </p:pic>
    </p:spTree>
    <p:extLst>
      <p:ext uri="{BB962C8B-B14F-4D97-AF65-F5344CB8AC3E}">
        <p14:creationId xmlns:p14="http://schemas.microsoft.com/office/powerpoint/2010/main" val="1830428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xEl>
                                              <p:pRg st="0" end="0"/>
                                            </p:txEl>
                                          </p:spTgt>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900" decel="100000" fill="hold"/>
                                        <p:tgtEl>
                                          <p:spTgt spid="3">
                                            <p:txEl>
                                              <p:pRg st="1" end="1"/>
                                            </p:txEl>
                                          </p:spTgt>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
                                            <p:txEl>
                                              <p:pRg st="1" end="1"/>
                                            </p:txEl>
                                          </p:spTgt>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900" decel="100000" fill="hold"/>
                                        <p:tgtEl>
                                          <p:spTgt spid="3">
                                            <p:txEl>
                                              <p:pRg st="2" end="2"/>
                                            </p:txEl>
                                          </p:spTgt>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
                                            <p:txEl>
                                              <p:pRg st="2" end="2"/>
                                            </p:txEl>
                                          </p:spTgt>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900" decel="100000" fill="hold"/>
                                        <p:tgtEl>
                                          <p:spTgt spid="3">
                                            <p:txEl>
                                              <p:pRg st="3" end="3"/>
                                            </p:txEl>
                                          </p:spTgt>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
                                            <p:txEl>
                                              <p:pRg st="3" end="3"/>
                                            </p:txEl>
                                          </p:spTgt>
                                        </p:tgtEl>
                                        <p:attrNameLst>
                                          <p:attrName>ppt_y</p:attrName>
                                        </p:attrNameLst>
                                      </p:cBhvr>
                                      <p:tavLst>
                                        <p:tav tm="0">
                                          <p:val>
                                            <p:strVal val="#ppt_y-.03"/>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2" presetClass="entr" presetSubtype="8"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500"/>
                                        <p:tgtEl>
                                          <p:spTgt spid="5"/>
                                        </p:tgtEl>
                                        <p:attrNameLst>
                                          <p:attrName>ppt_x</p:attrName>
                                        </p:attrNameLst>
                                      </p:cBhvr>
                                      <p:tavLst>
                                        <p:tav tm="0">
                                          <p:val>
                                            <p:strVal val="#ppt_x-#ppt_w*1.125000"/>
                                          </p:val>
                                        </p:tav>
                                        <p:tav tm="100000">
                                          <p:val>
                                            <p:strVal val="#ppt_x"/>
                                          </p:val>
                                        </p:tav>
                                      </p:tavLst>
                                    </p:anim>
                                    <p:animEffect transition="in" filter="wipe(right)">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EFDA00E-CC41-1DD4-DFBE-CC98483B5CE2}"/>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1B41002-C2CC-26F7-6642-C7C1208E82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751634-5F1F-5EFB-A5B4-95B2F7A285F0}"/>
              </a:ext>
            </a:extLst>
          </p:cNvPr>
          <p:cNvSpPr>
            <a:spLocks noGrp="1"/>
          </p:cNvSpPr>
          <p:nvPr>
            <p:ph type="title"/>
          </p:nvPr>
        </p:nvSpPr>
        <p:spPr>
          <a:xfrm>
            <a:off x="567656" y="2373296"/>
            <a:ext cx="6268770" cy="1536192"/>
          </a:xfrm>
        </p:spPr>
        <p:txBody>
          <a:bodyPr anchor="b">
            <a:noAutofit/>
          </a:bodyPr>
          <a:lstStyle/>
          <a:p>
            <a:pPr>
              <a:lnSpc>
                <a:spcPct val="120000"/>
              </a:lnSpc>
              <a:spcBef>
                <a:spcPts val="600"/>
              </a:spcBef>
              <a:spcAft>
                <a:spcPts val="800"/>
              </a:spcAft>
            </a:pPr>
            <a:r>
              <a:rPr lang="en-IN" sz="2400" kern="100" dirty="0">
                <a:solidFill>
                  <a:srgbClr val="000000"/>
                </a:solidFill>
                <a:effectLst/>
                <a:latin typeface="Aptos" panose="020B0004020202020204" pitchFamily="34" charset="0"/>
                <a:ea typeface="Times"/>
                <a:cs typeface="Times"/>
              </a:rPr>
              <a:t> Write a SQL command to find employees who have taken more than 2 training opportunities within a year. </a:t>
            </a:r>
            <a:br>
              <a:rPr lang="en-IN" sz="2400" kern="100" dirty="0">
                <a:solidFill>
                  <a:srgbClr val="000000"/>
                </a:solidFill>
                <a:effectLst/>
                <a:latin typeface="Aptos" panose="020B0004020202020204" pitchFamily="34" charset="0"/>
                <a:ea typeface="Times"/>
                <a:cs typeface="Times"/>
              </a:rPr>
            </a:br>
            <a:br>
              <a:rPr lang="en-IN" sz="2400" kern="100" dirty="0">
                <a:solidFill>
                  <a:srgbClr val="000000"/>
                </a:solidFill>
                <a:effectLst/>
                <a:latin typeface="Aptos" panose="020B0004020202020204" pitchFamily="34" charset="0"/>
                <a:ea typeface="Open Sans" panose="020B0606030504020204" pitchFamily="34" charset="0"/>
                <a:cs typeface="Open Sans" panose="020B0606030504020204" pitchFamily="34" charset="0"/>
              </a:rPr>
            </a:br>
            <a:br>
              <a:rPr lang="en-IN" sz="2400" kern="100" dirty="0">
                <a:solidFill>
                  <a:srgbClr val="000000"/>
                </a:solidFill>
                <a:effectLst/>
                <a:latin typeface="Aptos" panose="020B0004020202020204" pitchFamily="34" charset="0"/>
                <a:ea typeface="Times"/>
                <a:cs typeface="Times"/>
              </a:rPr>
            </a:br>
            <a:endParaRPr lang="en-IN" sz="2400" kern="100" dirty="0">
              <a:effectLst/>
              <a:latin typeface="Aptos" panose="020B0004020202020204" pitchFamily="34" charset="0"/>
              <a:ea typeface="Open Sans" panose="020B0606030504020204" pitchFamily="34" charset="0"/>
              <a:cs typeface="Open Sans" panose="020B0606030504020204" pitchFamily="34" charset="0"/>
            </a:endParaRPr>
          </a:p>
        </p:txBody>
      </p:sp>
      <p:sp>
        <p:nvSpPr>
          <p:cNvPr id="11" name="Rectangle 10">
            <a:extLst>
              <a:ext uri="{FF2B5EF4-FFF2-40B4-BE49-F238E27FC236}">
                <a16:creationId xmlns:a16="http://schemas.microsoft.com/office/drawing/2014/main" id="{563BD8EC-EC69-2422-8B48-FBC97D06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11BD9E23-619E-096C-4775-F3BC82A2C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4B67CCCC-FC8D-9C2B-83B9-D8B83B6B3DC6}"/>
              </a:ext>
            </a:extLst>
          </p:cNvPr>
          <p:cNvSpPr>
            <a:spLocks noGrp="1"/>
          </p:cNvSpPr>
          <p:nvPr>
            <p:ph idx="1"/>
          </p:nvPr>
        </p:nvSpPr>
        <p:spPr>
          <a:xfrm>
            <a:off x="615458" y="3188671"/>
            <a:ext cx="6268770" cy="2825496"/>
          </a:xfrm>
        </p:spPr>
        <p:txBody>
          <a:bodyPr>
            <a:normAutofit/>
          </a:bodyPr>
          <a:lstStyle/>
          <a:p>
            <a:pPr indent="0">
              <a:lnSpc>
                <a:spcPct val="120000"/>
              </a:lnSpc>
              <a:spcBef>
                <a:spcPts val="600"/>
              </a:spcBef>
              <a:buNone/>
            </a:pPr>
            <a:r>
              <a:rPr lang="en-IN" sz="1800" kern="100" dirty="0">
                <a:solidFill>
                  <a:srgbClr val="000000"/>
                </a:solidFill>
                <a:effectLst/>
                <a:latin typeface="Times New Roman" panose="02020603050405020304" pitchFamily="18" charset="0"/>
                <a:ea typeface="Times"/>
                <a:cs typeface="Times New Roman" panose="02020603050405020304" pitchFamily="18" charset="0"/>
              </a:rPr>
              <a:t> </a:t>
            </a: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indent="0">
              <a:lnSpc>
                <a:spcPct val="115000"/>
              </a:lnSpc>
              <a:spcAft>
                <a:spcPts val="800"/>
              </a:spcAft>
              <a:buNone/>
            </a:pPr>
            <a:r>
              <a:rPr lang="en-IN" sz="1800" b="1" i="1" kern="100" dirty="0">
                <a:solidFill>
                  <a:srgbClr val="000000"/>
                </a:solidFill>
                <a:effectLst/>
                <a:latin typeface="Times"/>
                <a:ea typeface="Times"/>
                <a:cs typeface="Times"/>
              </a:rPr>
              <a:t>SELECT </a:t>
            </a:r>
            <a:r>
              <a:rPr lang="en-IN" sz="1800" b="1" i="1" kern="100" dirty="0" err="1">
                <a:solidFill>
                  <a:srgbClr val="000000"/>
                </a:solidFill>
                <a:effectLst/>
                <a:latin typeface="Times"/>
                <a:ea typeface="Times"/>
                <a:cs typeface="Times"/>
              </a:rPr>
              <a:t>e.FirstName</a:t>
            </a:r>
            <a:r>
              <a:rPr lang="en-IN" sz="1800" b="1" i="1" kern="100" dirty="0">
                <a:solidFill>
                  <a:srgbClr val="000000"/>
                </a:solidFill>
                <a:effectLst/>
                <a:latin typeface="Times"/>
                <a:ea typeface="Times"/>
                <a:cs typeface="Times"/>
              </a:rPr>
              <a:t>, </a:t>
            </a:r>
            <a:r>
              <a:rPr lang="en-IN" sz="1800" b="1" i="1" kern="100" dirty="0" err="1">
                <a:solidFill>
                  <a:srgbClr val="000000"/>
                </a:solidFill>
                <a:effectLst/>
                <a:latin typeface="Times"/>
                <a:ea typeface="Times"/>
                <a:cs typeface="Times"/>
              </a:rPr>
              <a:t>e.LastName</a:t>
            </a:r>
            <a:r>
              <a:rPr lang="en-IN" sz="1800" b="1" i="1" kern="100" dirty="0">
                <a:solidFill>
                  <a:srgbClr val="000000"/>
                </a:solidFill>
                <a:effectLst/>
                <a:latin typeface="Times"/>
                <a:ea typeface="Times"/>
                <a:cs typeface="Times"/>
              </a:rPr>
              <a:t>, </a:t>
            </a:r>
            <a:r>
              <a:rPr lang="en-IN" sz="1800" b="1" i="1" kern="100" dirty="0" err="1">
                <a:solidFill>
                  <a:srgbClr val="000000"/>
                </a:solidFill>
                <a:effectLst/>
                <a:latin typeface="Times"/>
                <a:ea typeface="Times"/>
                <a:cs typeface="Times"/>
              </a:rPr>
              <a:t>p.TrainingOpportunitiesTaken</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15000"/>
              </a:lnSpc>
              <a:spcAft>
                <a:spcPts val="800"/>
              </a:spcAft>
              <a:buNone/>
            </a:pPr>
            <a:r>
              <a:rPr lang="en-IN" sz="1800" b="1" i="1" kern="100" dirty="0">
                <a:solidFill>
                  <a:srgbClr val="000000"/>
                </a:solidFill>
                <a:effectLst/>
                <a:latin typeface="Times"/>
                <a:ea typeface="Times"/>
                <a:cs typeface="Times"/>
              </a:rPr>
              <a:t>FROM Employee e</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15000"/>
              </a:lnSpc>
              <a:spcAft>
                <a:spcPts val="800"/>
              </a:spcAft>
              <a:buNone/>
            </a:pPr>
            <a:r>
              <a:rPr lang="en-IN" sz="1800" b="1" i="1" kern="100" dirty="0">
                <a:solidFill>
                  <a:srgbClr val="000000"/>
                </a:solidFill>
                <a:effectLst/>
                <a:latin typeface="Times"/>
                <a:ea typeface="Times"/>
                <a:cs typeface="Times"/>
              </a:rPr>
              <a:t>JOIN </a:t>
            </a:r>
            <a:r>
              <a:rPr lang="en-IN" sz="1800" b="1" i="1" kern="100" dirty="0" err="1">
                <a:solidFill>
                  <a:srgbClr val="000000"/>
                </a:solidFill>
                <a:effectLst/>
                <a:latin typeface="Times"/>
                <a:ea typeface="Times"/>
                <a:cs typeface="Times"/>
              </a:rPr>
              <a:t>PerformanceRating</a:t>
            </a:r>
            <a:r>
              <a:rPr lang="en-IN" sz="1800" b="1" i="1" kern="100" dirty="0">
                <a:solidFill>
                  <a:srgbClr val="000000"/>
                </a:solidFill>
                <a:effectLst/>
                <a:latin typeface="Times"/>
                <a:ea typeface="Times"/>
                <a:cs typeface="Times"/>
              </a:rPr>
              <a:t> p ON </a:t>
            </a:r>
            <a:r>
              <a:rPr lang="en-IN" sz="1800" b="1" i="1" kern="100" dirty="0" err="1">
                <a:solidFill>
                  <a:srgbClr val="000000"/>
                </a:solidFill>
                <a:effectLst/>
                <a:latin typeface="Times"/>
                <a:ea typeface="Times"/>
                <a:cs typeface="Times"/>
              </a:rPr>
              <a:t>e.EmployeeId</a:t>
            </a:r>
            <a:r>
              <a:rPr lang="en-IN" sz="1800" b="1" i="1" kern="100" dirty="0">
                <a:solidFill>
                  <a:srgbClr val="000000"/>
                </a:solidFill>
                <a:effectLst/>
                <a:latin typeface="Times"/>
                <a:ea typeface="Times"/>
                <a:cs typeface="Times"/>
              </a:rPr>
              <a:t> = </a:t>
            </a:r>
            <a:r>
              <a:rPr lang="en-IN" sz="1800" b="1" i="1" kern="100" dirty="0" err="1">
                <a:solidFill>
                  <a:srgbClr val="000000"/>
                </a:solidFill>
                <a:effectLst/>
                <a:latin typeface="Times"/>
                <a:ea typeface="Times"/>
                <a:cs typeface="Times"/>
              </a:rPr>
              <a:t>p.EmployeeId</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15000"/>
              </a:lnSpc>
              <a:spcAft>
                <a:spcPts val="800"/>
              </a:spcAft>
              <a:buNone/>
            </a:pPr>
            <a:r>
              <a:rPr lang="en-IN" sz="1800" b="1" i="1" kern="100" dirty="0">
                <a:solidFill>
                  <a:srgbClr val="000000"/>
                </a:solidFill>
                <a:effectLst/>
                <a:latin typeface="Times"/>
                <a:ea typeface="Times"/>
                <a:cs typeface="Times"/>
              </a:rPr>
              <a:t>WHERE </a:t>
            </a:r>
            <a:r>
              <a:rPr lang="en-IN" sz="1800" b="1" i="1" kern="100" dirty="0" err="1">
                <a:solidFill>
                  <a:srgbClr val="000000"/>
                </a:solidFill>
                <a:effectLst/>
                <a:latin typeface="Times"/>
                <a:ea typeface="Times"/>
                <a:cs typeface="Times"/>
              </a:rPr>
              <a:t>p.TrainingOpportunitiesTaken</a:t>
            </a:r>
            <a:r>
              <a:rPr lang="en-IN" sz="1800" b="1" i="1" kern="100" dirty="0">
                <a:solidFill>
                  <a:srgbClr val="000000"/>
                </a:solidFill>
                <a:effectLst/>
                <a:latin typeface="Times"/>
                <a:ea typeface="Times"/>
                <a:cs typeface="Times"/>
              </a:rPr>
              <a:t> &gt; 2;</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AEEED738-061B-AB4F-AEFF-C3206E1A8E91}"/>
              </a:ext>
            </a:extLst>
          </p:cNvPr>
          <p:cNvPicPr>
            <a:picLocks noChangeAspect="1"/>
          </p:cNvPicPr>
          <p:nvPr/>
        </p:nvPicPr>
        <p:blipFill>
          <a:blip r:embed="rId2"/>
          <a:srcRect r="16918"/>
          <a:stretch/>
        </p:blipFill>
        <p:spPr>
          <a:xfrm>
            <a:off x="6932030" y="1176085"/>
            <a:ext cx="5026607" cy="4505830"/>
          </a:xfrm>
          <a:prstGeom prst="rect">
            <a:avLst/>
          </a:prstGeom>
        </p:spPr>
      </p:pic>
    </p:spTree>
    <p:extLst>
      <p:ext uri="{BB962C8B-B14F-4D97-AF65-F5344CB8AC3E}">
        <p14:creationId xmlns:p14="http://schemas.microsoft.com/office/powerpoint/2010/main" val="2904046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xEl>
                                              <p:pRg st="0" end="0"/>
                                            </p:txEl>
                                          </p:spTgt>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900" decel="100000" fill="hold"/>
                                        <p:tgtEl>
                                          <p:spTgt spid="3">
                                            <p:txEl>
                                              <p:pRg st="1" end="1"/>
                                            </p:txEl>
                                          </p:spTgt>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
                                            <p:txEl>
                                              <p:pRg st="1" end="1"/>
                                            </p:txEl>
                                          </p:spTgt>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900" decel="100000" fill="hold"/>
                                        <p:tgtEl>
                                          <p:spTgt spid="3">
                                            <p:txEl>
                                              <p:pRg st="2" end="2"/>
                                            </p:txEl>
                                          </p:spTgt>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
                                            <p:txEl>
                                              <p:pRg st="2" end="2"/>
                                            </p:txEl>
                                          </p:spTgt>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900" decel="100000" fill="hold"/>
                                        <p:tgtEl>
                                          <p:spTgt spid="3">
                                            <p:txEl>
                                              <p:pRg st="3" end="3"/>
                                            </p:txEl>
                                          </p:spTgt>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
                                            <p:txEl>
                                              <p:pRg st="3" end="3"/>
                                            </p:txEl>
                                          </p:spTgt>
                                        </p:tgtEl>
                                        <p:attrNameLst>
                                          <p:attrName>ppt_y</p:attrName>
                                        </p:attrNameLst>
                                      </p:cBhvr>
                                      <p:tavLst>
                                        <p:tav tm="0">
                                          <p:val>
                                            <p:strVal val="#ppt_y-.03"/>
                                          </p:val>
                                        </p:tav>
                                        <p:tav tm="100000">
                                          <p:val>
                                            <p:strVal val="#ppt_y"/>
                                          </p:val>
                                        </p:tav>
                                      </p:tavLst>
                                    </p:anim>
                                  </p:childTnLst>
                                </p:cTn>
                              </p:par>
                              <p:par>
                                <p:cTn id="29" presetID="37"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900" decel="100000" fill="hold"/>
                                        <p:tgtEl>
                                          <p:spTgt spid="3">
                                            <p:txEl>
                                              <p:pRg st="4" end="4"/>
                                            </p:txEl>
                                          </p:spTgt>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
                                            <p:txEl>
                                              <p:pRg st="4" end="4"/>
                                            </p:txEl>
                                          </p:spTgt>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2" presetClass="entr" presetSubtype="8"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p:tgtEl>
                                          <p:spTgt spid="4"/>
                                        </p:tgtEl>
                                        <p:attrNameLst>
                                          <p:attrName>ppt_x</p:attrName>
                                        </p:attrNameLst>
                                      </p:cBhvr>
                                      <p:tavLst>
                                        <p:tav tm="0">
                                          <p:val>
                                            <p:strVal val="#ppt_x-#ppt_w*1.125000"/>
                                          </p:val>
                                        </p:tav>
                                        <p:tav tm="100000">
                                          <p:val>
                                            <p:strVal val="#ppt_x"/>
                                          </p:val>
                                        </p:tav>
                                      </p:tavLst>
                                    </p:anim>
                                    <p:animEffect transition="in" filter="wipe(right)">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2035</TotalTime>
  <Words>1162</Words>
  <Application>Microsoft Macintosh PowerPoint</Application>
  <PresentationFormat>Widescreen</PresentationFormat>
  <Paragraphs>118</Paragraphs>
  <Slides>21</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Aptos</vt:lpstr>
      <vt:lpstr>Aptos Display</vt:lpstr>
      <vt:lpstr>Arial</vt:lpstr>
      <vt:lpstr>Calibri</vt:lpstr>
      <vt:lpstr>Helvetica Neue Light</vt:lpstr>
      <vt:lpstr>Open Sans</vt:lpstr>
      <vt:lpstr>Times</vt:lpstr>
      <vt:lpstr>Times New Roman</vt:lpstr>
      <vt:lpstr>Office Theme</vt:lpstr>
      <vt:lpstr>Managing Employee Performance and Satisfaction Data.</vt:lpstr>
      <vt:lpstr>PROJECT OBJECTIVE:</vt:lpstr>
      <vt:lpstr>PowerPoint Presentation</vt:lpstr>
      <vt:lpstr>Write a sql code to arrange department order wise listing all employess </vt:lpstr>
      <vt:lpstr> Write a SQL command to List employees who have been with the company for more than 5 years.</vt:lpstr>
      <vt:lpstr> Write a SQL command to calculate the total number of training opportunities taken by all employees. </vt:lpstr>
      <vt:lpstr> Write a SQL command to calculate the cumulative salary for each department.  </vt:lpstr>
      <vt:lpstr> Write a SQL command to find the average age of employees in each department.   </vt:lpstr>
      <vt:lpstr> Write a SQL command to find employees who have taken more than 2 training opportunities within a year.    </vt:lpstr>
      <vt:lpstr> Write a SQL command to calculate the average job satisfaction for each department, considering only employees with more than 5 years at the company.    </vt:lpstr>
      <vt:lpstr> Write a SQL command to find the top 3 highest-paid employees in each department.    </vt:lpstr>
      <vt:lpstr> Write a SQL command to find employees who have a higher salary than the average salary of their department.     </vt:lpstr>
      <vt:lpstr>Write a SQL command to list employees who have the highest job satisfaction in their department.      </vt:lpstr>
      <vt:lpstr>Write a query to list all employees who share the same manager. Use a self join on the Employee table to find employees with the same Years With Current Manager.</vt:lpstr>
      <vt:lpstr>Write a query to join Performance Rating and Satisfied Level tables on Environment Satisfaction and display the employees who have both Environment Satisfaction of 4 and above, and Work Life Balance of 4.        </vt:lpstr>
      <vt:lpstr>Write  a query using a left outer join to display all education levels from the Education Level table and their corresponding Employee ID from the Performance Rating table, if available.</vt:lpstr>
      <vt:lpstr>Write a stored procedure that calculates the average Job Satisfaction for all employees from the Performance Rating table.</vt:lpstr>
      <vt:lpstr>Write  a query using a CTE to retrieve the First Name, Last Name, and Years At Company for all employees who have worked more than 5 years.</vt:lpstr>
      <vt:lpstr>CONCLUSION: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N3606</dc:creator>
  <cp:lastModifiedBy>N3606</cp:lastModifiedBy>
  <cp:revision>6</cp:revision>
  <dcterms:created xsi:type="dcterms:W3CDTF">2024-09-17T21:28:27Z</dcterms:created>
  <dcterms:modified xsi:type="dcterms:W3CDTF">2024-09-19T16:55:19Z</dcterms:modified>
</cp:coreProperties>
</file>